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21" r:id="rId1"/>
  </p:sldMasterIdLst>
  <p:notesMasterIdLst>
    <p:notesMasterId r:id="rId46"/>
  </p:notesMasterIdLst>
  <p:handoutMasterIdLst>
    <p:handoutMasterId r:id="rId47"/>
  </p:handoutMasterIdLst>
  <p:sldIdLst>
    <p:sldId id="295" r:id="rId2"/>
    <p:sldId id="338" r:id="rId3"/>
    <p:sldId id="340" r:id="rId4"/>
    <p:sldId id="341" r:id="rId5"/>
    <p:sldId id="342" r:id="rId6"/>
    <p:sldId id="344" r:id="rId7"/>
    <p:sldId id="296" r:id="rId8"/>
    <p:sldId id="297" r:id="rId9"/>
    <p:sldId id="299" r:id="rId10"/>
    <p:sldId id="300" r:id="rId11"/>
    <p:sldId id="301" r:id="rId12"/>
    <p:sldId id="302" r:id="rId13"/>
    <p:sldId id="303" r:id="rId14"/>
    <p:sldId id="304" r:id="rId15"/>
    <p:sldId id="306" r:id="rId16"/>
    <p:sldId id="307" r:id="rId17"/>
    <p:sldId id="308" r:id="rId18"/>
    <p:sldId id="314" r:id="rId19"/>
    <p:sldId id="309" r:id="rId20"/>
    <p:sldId id="310" r:id="rId21"/>
    <p:sldId id="311" r:id="rId22"/>
    <p:sldId id="312" r:id="rId23"/>
    <p:sldId id="313" r:id="rId24"/>
    <p:sldId id="315" r:id="rId25"/>
    <p:sldId id="316" r:id="rId26"/>
    <p:sldId id="333" r:id="rId27"/>
    <p:sldId id="317" r:id="rId28"/>
    <p:sldId id="318" r:id="rId29"/>
    <p:sldId id="319" r:id="rId30"/>
    <p:sldId id="320" r:id="rId31"/>
    <p:sldId id="321" r:id="rId32"/>
    <p:sldId id="322" r:id="rId33"/>
    <p:sldId id="335" r:id="rId34"/>
    <p:sldId id="337" r:id="rId35"/>
    <p:sldId id="323" r:id="rId36"/>
    <p:sldId id="324" r:id="rId37"/>
    <p:sldId id="325" r:id="rId38"/>
    <p:sldId id="326" r:id="rId39"/>
    <p:sldId id="327" r:id="rId40"/>
    <p:sldId id="328" r:id="rId41"/>
    <p:sldId id="329" r:id="rId42"/>
    <p:sldId id="330" r:id="rId43"/>
    <p:sldId id="331" r:id="rId44"/>
    <p:sldId id="332" r:id="rId45"/>
  </p:sldIdLst>
  <p:sldSz cx="9144000" cy="5143500" type="screen16x9"/>
  <p:notesSz cx="6858000" cy="9144000"/>
  <p:defaultTextStyle>
    <a:defPPr>
      <a:defRPr lang="nl-NL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ardsectie" id="{80BFA01C-CD74-7845-B021-672224978863}">
          <p14:sldIdLst>
            <p14:sldId id="295"/>
            <p14:sldId id="338"/>
            <p14:sldId id="340"/>
            <p14:sldId id="341"/>
            <p14:sldId id="342"/>
            <p14:sldId id="344"/>
            <p14:sldId id="296"/>
            <p14:sldId id="297"/>
            <p14:sldId id="299"/>
            <p14:sldId id="300"/>
            <p14:sldId id="301"/>
            <p14:sldId id="302"/>
            <p14:sldId id="303"/>
            <p14:sldId id="304"/>
            <p14:sldId id="306"/>
            <p14:sldId id="307"/>
            <p14:sldId id="308"/>
            <p14:sldId id="314"/>
            <p14:sldId id="309"/>
            <p14:sldId id="310"/>
            <p14:sldId id="311"/>
            <p14:sldId id="312"/>
            <p14:sldId id="313"/>
            <p14:sldId id="315"/>
            <p14:sldId id="316"/>
            <p14:sldId id="333"/>
            <p14:sldId id="317"/>
            <p14:sldId id="318"/>
            <p14:sldId id="319"/>
            <p14:sldId id="320"/>
            <p14:sldId id="321"/>
            <p14:sldId id="322"/>
            <p14:sldId id="335"/>
            <p14:sldId id="337"/>
            <p14:sldId id="323"/>
            <p14:sldId id="324"/>
            <p14:sldId id="325"/>
            <p14:sldId id="326"/>
            <p14:sldId id="327"/>
            <p14:sldId id="328"/>
            <p14:sldId id="329"/>
            <p14:sldId id="330"/>
            <p14:sldId id="331"/>
            <p14:sldId id="33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mit,Bart A.B." initials="SA" lastIdx="1" clrIdx="0">
    <p:extLst>
      <p:ext uri="{19B8F6BF-5375-455C-9EA6-DF929625EA0E}">
        <p15:presenceInfo xmlns:p15="http://schemas.microsoft.com/office/powerpoint/2012/main" userId="S-1-5-21-11087255-1466054374-1897138802-21215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2" frameSlides="1"/>
  <p:clrMru>
    <a:srgbClr val="E9EDF4"/>
    <a:srgbClr val="558ED5"/>
    <a:srgbClr val="6633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24" autoAdjust="0"/>
    <p:restoredTop sz="88504" autoAdjust="0"/>
  </p:normalViewPr>
  <p:slideViewPr>
    <p:cSldViewPr snapToGrid="0" snapToObjects="1">
      <p:cViewPr>
        <p:scale>
          <a:sx n="60" d="100"/>
          <a:sy n="60" d="100"/>
        </p:scale>
        <p:origin x="648" y="49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handoutMaster" Target="handoutMasters/handoutMaster1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45046B-E3A6-4E43-9D24-8C38ABDF8202}" type="datetimeFigureOut">
              <a:t>2-3-2020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D2CFB6-CBE2-1D40-B0FD-77D0D9479B87}" type="slidenum"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842573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047B21-E721-E94E-8C0A-F0532555091A}" type="datetimeFigureOut">
              <a:rPr lang="nl-NL" smtClean="0"/>
              <a:t>2-3-2020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 smtClean="0"/>
              <a:t>Klik om de tekststijl van het model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8ABE2E-621C-5C4E-A155-8FB9D216AC83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436002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 smtClean="0"/>
              <a:t>Tetraeder</a:t>
            </a:r>
            <a:endParaRPr lang="nl-NL" dirty="0" smtClean="0"/>
          </a:p>
          <a:p>
            <a:r>
              <a:rPr lang="nl-NL" dirty="0" smtClean="0"/>
              <a:t>Laten zien dat Sp2</a:t>
            </a:r>
            <a:r>
              <a:rPr lang="nl-NL" baseline="0" dirty="0" smtClean="0"/>
              <a:t> hybridisatie en </a:t>
            </a:r>
            <a:r>
              <a:rPr lang="nl-NL" baseline="0" dirty="0" err="1" smtClean="0"/>
              <a:t>sp</a:t>
            </a:r>
            <a:r>
              <a:rPr lang="nl-NL" baseline="0" dirty="0" smtClean="0"/>
              <a:t> hybridisatie niet kan. MOET wel sp3. </a:t>
            </a:r>
            <a:r>
              <a:rPr lang="nl-NL" baseline="0" dirty="0" err="1" smtClean="0"/>
              <a:t>Zlef</a:t>
            </a:r>
            <a:r>
              <a:rPr lang="nl-NL" baseline="0" dirty="0" smtClean="0"/>
              <a:t> kunnen voorspellen, oefenen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8ABE2E-621C-5C4E-A155-8FB9D216AC83}" type="slidenum">
              <a:rPr lang="nl-NL" smtClean="0"/>
              <a:t>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103014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8ABE2E-621C-5C4E-A155-8FB9D216AC83}" type="slidenum">
              <a:rPr lang="nl-NL" smtClean="0"/>
              <a:t>20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79822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8ABE2E-621C-5C4E-A155-8FB9D216AC83}" type="slidenum">
              <a:rPr lang="nl-NL" smtClean="0"/>
              <a:t>21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920550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Uitleggen da </a:t>
            </a:r>
            <a:r>
              <a:rPr lang="nl-NL" dirty="0" err="1" smtClean="0"/>
              <a:t>tnu</a:t>
            </a:r>
            <a:r>
              <a:rPr lang="nl-NL" dirty="0" smtClean="0"/>
              <a:t> NIEUWE energie levels dus </a:t>
            </a:r>
            <a:r>
              <a:rPr lang="nl-NL" dirty="0" err="1" smtClean="0"/>
              <a:t>woren</a:t>
            </a:r>
            <a:r>
              <a:rPr lang="nl-NL" dirty="0" smtClean="0"/>
              <a:t> veroorzaakt</a:t>
            </a:r>
            <a:r>
              <a:rPr lang="nl-NL" baseline="0" dirty="0" smtClean="0"/>
              <a:t> door NIEUWE molecuul orbitalen en dat als je die wilt meten, dat </a:t>
            </a:r>
            <a:r>
              <a:rPr lang="nl-NL" baseline="0" dirty="0" err="1" smtClean="0"/>
              <a:t>dea</a:t>
            </a:r>
            <a:r>
              <a:rPr lang="nl-NL" baseline="0" dirty="0" smtClean="0"/>
              <a:t> toomorbitalen dus niet meer bestaan.</a:t>
            </a:r>
            <a:endParaRPr lang="nl-NL" dirty="0" smtClean="0"/>
          </a:p>
          <a:p>
            <a:r>
              <a:rPr lang="nl-NL" dirty="0" smtClean="0"/>
              <a:t>Andersom werkt ook. Kan ook omhoog.</a:t>
            </a:r>
            <a:r>
              <a:rPr lang="nl-NL" baseline="0" dirty="0" smtClean="0"/>
              <a:t> Zelfs zo ver dat elektron vrij is.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8ABE2E-621C-5C4E-A155-8FB9D216AC83}" type="slidenum">
              <a:rPr lang="nl-NL" smtClean="0"/>
              <a:t>22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925925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Even omrekenen wat enkele</a:t>
            </a:r>
            <a:r>
              <a:rPr lang="nl-NL" baseline="0" dirty="0" smtClean="0"/>
              <a:t> elektronvolts in nm is….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8ABE2E-621C-5C4E-A155-8FB9D216AC83}" type="slidenum">
              <a:rPr lang="nl-NL" smtClean="0"/>
              <a:t>23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803038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(Z</a:t>
            </a:r>
            <a:r>
              <a:rPr lang="nl-NL" baseline="0" dirty="0" smtClean="0"/>
              <a:t> voor F is 9)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8ABE2E-621C-5C4E-A155-8FB9D216AC83}" type="slidenum">
              <a:rPr lang="nl-NL" smtClean="0"/>
              <a:t>24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039042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Vraag: welke hybridisatie?</a:t>
            </a:r>
            <a:r>
              <a:rPr lang="nl-NL" baseline="0" dirty="0" smtClean="0"/>
              <a:t> 1 p orbitaal niet gebruikt.. Om en om.. (bord)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8ABE2E-621C-5C4E-A155-8FB9D216AC83}" type="slidenum">
              <a:rPr lang="nl-NL" smtClean="0"/>
              <a:t>28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187487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De bonding tekenen op bord……… en dan zeggen </a:t>
            </a:r>
            <a:r>
              <a:rPr lang="nl-NL" dirty="0" err="1" smtClean="0"/>
              <a:t>avn</a:t>
            </a:r>
            <a:r>
              <a:rPr lang="nl-NL" dirty="0" smtClean="0"/>
              <a:t> naja dan alle combinaties eigenlijk en dat zijn er 4. 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8ABE2E-621C-5C4E-A155-8FB9D216AC83}" type="slidenum">
              <a:rPr lang="nl-NL" smtClean="0"/>
              <a:t>31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31990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Atoomnummer van F is 9. 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8ABE2E-621C-5C4E-A155-8FB9D216AC83}" type="slidenum">
              <a:rPr lang="nl-NL" smtClean="0"/>
              <a:t>33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017224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Hier dat speelgoedding laten zien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8ABE2E-621C-5C4E-A155-8FB9D216AC83}" type="slidenum">
              <a:rPr lang="nl-NL" smtClean="0"/>
              <a:t>35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6846992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8ABE2E-621C-5C4E-A155-8FB9D216AC83}" type="slidenum">
              <a:rPr lang="nl-NL" smtClean="0"/>
              <a:t>36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248690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Huh? Mocht toch niet 1 in aangeslagen toestand? Waarom hier wel 1 in de </a:t>
            </a:r>
            <a:r>
              <a:rPr lang="nl-NL" dirty="0" err="1" smtClean="0"/>
              <a:t>ongehybridiseerde</a:t>
            </a:r>
            <a:r>
              <a:rPr lang="nl-NL" dirty="0" smtClean="0"/>
              <a:t> H? anders geen dubbele binding tussen C en C mogelijk.</a:t>
            </a:r>
          </a:p>
          <a:p>
            <a:r>
              <a:rPr lang="nl-NL" dirty="0" smtClean="0"/>
              <a:t>Bij</a:t>
            </a:r>
            <a:r>
              <a:rPr lang="nl-NL" baseline="0" dirty="0" smtClean="0"/>
              <a:t> dubbele binding MOET je dus wel Sp2 hybridisatie hebben.. Energetisch laagst, want H’s zo ver mogelijk weg.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8ABE2E-621C-5C4E-A155-8FB9D216AC83}" type="slidenum">
              <a:rPr lang="nl-NL" smtClean="0"/>
              <a:t>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1249502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Door</a:t>
            </a:r>
            <a:r>
              <a:rPr lang="nl-NL" baseline="0" dirty="0" smtClean="0"/>
              <a:t> </a:t>
            </a:r>
            <a:r>
              <a:rPr lang="nl-NL" baseline="0" dirty="0" err="1" smtClean="0"/>
              <a:t>gedelocaliseerde</a:t>
            </a:r>
            <a:r>
              <a:rPr lang="nl-NL" baseline="0" dirty="0" smtClean="0"/>
              <a:t> pi elektronen zijn moleculen ergens tussen geleidend en isolerend, wordt organische halfgeleiders genoemd. Elektronen gaan van </a:t>
            </a:r>
            <a:r>
              <a:rPr lang="nl-NL" baseline="0" dirty="0" err="1" smtClean="0"/>
              <a:t>cathode</a:t>
            </a:r>
            <a:r>
              <a:rPr lang="nl-NL" baseline="0" dirty="0" smtClean="0"/>
              <a:t> naar anode en worde </a:t>
            </a:r>
            <a:r>
              <a:rPr lang="nl-NL" baseline="0" dirty="0" err="1" smtClean="0"/>
              <a:t>ngeinjecteerd</a:t>
            </a:r>
            <a:r>
              <a:rPr lang="nl-NL" baseline="0" dirty="0" smtClean="0"/>
              <a:t> in LUMO van moleculen. 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8ABE2E-621C-5C4E-A155-8FB9D216AC83}" type="slidenum">
              <a:rPr lang="nl-NL" smtClean="0"/>
              <a:t>44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342247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Ook hier:</a:t>
            </a:r>
            <a:r>
              <a:rPr lang="nl-NL" baseline="0" dirty="0" smtClean="0"/>
              <a:t> voor driedubbele binding moet je wel 2 </a:t>
            </a:r>
            <a:r>
              <a:rPr lang="nl-NL" baseline="0" dirty="0" err="1" smtClean="0"/>
              <a:t>ongehybridiseerde</a:t>
            </a:r>
            <a:r>
              <a:rPr lang="nl-NL" baseline="0" dirty="0" smtClean="0"/>
              <a:t> p-orbitalen hebben.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8ABE2E-621C-5C4E-A155-8FB9D216AC83}" type="slidenum">
              <a:rPr lang="nl-NL" smtClean="0"/>
              <a:t>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328396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Wel</a:t>
            </a:r>
            <a:r>
              <a:rPr lang="nl-NL" baseline="0" dirty="0" smtClean="0"/>
              <a:t> logisch: je had twee losse atoom orbitalen.. Dan </a:t>
            </a:r>
            <a:r>
              <a:rPr lang="nl-NL" baseline="0" dirty="0" err="1" smtClean="0"/>
              <a:t>zul</a:t>
            </a:r>
            <a:r>
              <a:rPr lang="nl-NL" baseline="0" dirty="0" smtClean="0"/>
              <a:t> je daar ook wel weer twee molecuulorbitalen 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8ABE2E-621C-5C4E-A155-8FB9D216AC83}" type="slidenum">
              <a:rPr lang="nl-NL" smtClean="0"/>
              <a:t>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545838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8ABE2E-621C-5C4E-A155-8FB9D216AC83}" type="slidenum">
              <a:rPr lang="nl-NL" smtClean="0"/>
              <a:t>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162691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1200" i="1" dirty="0" smtClean="0"/>
              <a:t>Vraagteken door H2+ kruis door h2++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1200" i="1" dirty="0" smtClean="0"/>
              <a:t>H2+ h2 </a:t>
            </a:r>
            <a:r>
              <a:rPr lang="nl-NL" sz="1200" i="1" dirty="0" err="1" smtClean="0"/>
              <a:t>h2</a:t>
            </a:r>
            <a:r>
              <a:rPr lang="nl-NL" sz="1200" i="1" dirty="0" smtClean="0"/>
              <a:t>- h22-</a:t>
            </a:r>
          </a:p>
          <a:p>
            <a:r>
              <a:rPr lang="nl-NL" dirty="0" smtClean="0"/>
              <a:t>Uitstapje naar </a:t>
            </a:r>
            <a:r>
              <a:rPr lang="nl-NL" dirty="0" err="1" smtClean="0"/>
              <a:t>molcalc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8ABE2E-621C-5C4E-A155-8FB9D216AC83}" type="slidenum">
              <a:rPr lang="nl-NL" smtClean="0"/>
              <a:t>11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120317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OOK OP BORD!!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8ABE2E-621C-5C4E-A155-8FB9D216AC83}" type="slidenum">
              <a:rPr lang="nl-NL" smtClean="0"/>
              <a:t>13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919521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ALLEEN VALENTIE ELEKTRONEN</a:t>
            </a:r>
          </a:p>
          <a:p>
            <a:r>
              <a:rPr lang="nl-NL" dirty="0" smtClean="0"/>
              <a:t>Op het tentamen kan</a:t>
            </a:r>
            <a:r>
              <a:rPr lang="nl-NL" baseline="0" dirty="0" smtClean="0"/>
              <a:t> je gevraagd worden zelf zo’n ding te tekenen</a:t>
            </a:r>
            <a:endParaRPr lang="nl-NL" dirty="0" smtClean="0"/>
          </a:p>
          <a:p>
            <a:r>
              <a:rPr lang="nl-NL" dirty="0" smtClean="0"/>
              <a:t>Eerst </a:t>
            </a:r>
            <a:r>
              <a:rPr lang="nl-NL" dirty="0" smtClean="0"/>
              <a:t>op bord: hoe is de vulling?? Dan molecuul</a:t>
            </a:r>
            <a:r>
              <a:rPr lang="nl-NL" baseline="0" dirty="0" smtClean="0"/>
              <a:t> orbitaal ongeveer tekenen. Dan pas laten zien op projector</a:t>
            </a:r>
            <a:endParaRPr lang="nl-NL" dirty="0" smtClean="0"/>
          </a:p>
          <a:p>
            <a:r>
              <a:rPr lang="nl-NL" dirty="0" smtClean="0"/>
              <a:t>L schil hier </a:t>
            </a:r>
            <a:r>
              <a:rPr lang="nl-NL" dirty="0" err="1" smtClean="0"/>
              <a:t>laetn</a:t>
            </a:r>
            <a:r>
              <a:rPr lang="nl-NL" dirty="0" smtClean="0"/>
              <a:t> zien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8ABE2E-621C-5C4E-A155-8FB9D216AC83}" type="slidenum">
              <a:rPr lang="nl-NL" smtClean="0"/>
              <a:t>15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45805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8ABE2E-621C-5C4E-A155-8FB9D216AC83}" type="slidenum">
              <a:rPr lang="nl-NL" smtClean="0"/>
              <a:t>17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7098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2800"/>
            </a:lvl1pPr>
          </a:lstStyle>
          <a:p>
            <a:r>
              <a:rPr lang="nl-NL" dirty="0" smtClean="0"/>
              <a:t>Titel </a:t>
            </a:r>
            <a:r>
              <a:rPr lang="nl-NL" dirty="0" err="1" smtClean="0"/>
              <a:t>volgblad</a:t>
            </a:r>
            <a:r>
              <a:rPr lang="nl-NL" dirty="0" smtClean="0"/>
              <a:t> </a:t>
            </a:r>
            <a:r>
              <a:rPr lang="nl-NL" dirty="0" err="1" smtClean="0"/>
              <a:t>Arial</a:t>
            </a:r>
            <a:r>
              <a:rPr lang="nl-NL" dirty="0" smtClean="0"/>
              <a:t> 28pt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 sz="2400">
                <a:latin typeface="Arial"/>
                <a:cs typeface="Arial"/>
              </a:defRPr>
            </a:lvl1pPr>
            <a:lvl2pPr>
              <a:defRPr sz="2000"/>
            </a:lvl2pPr>
          </a:lstStyle>
          <a:p>
            <a:pPr lvl="0"/>
            <a:r>
              <a:rPr lang="nl-NL" dirty="0" smtClean="0"/>
              <a:t>Klik om de tekststijl van het sjabloon te bewerken</a:t>
            </a:r>
          </a:p>
          <a:p>
            <a:pPr lvl="1"/>
            <a:r>
              <a:rPr lang="nl-NL" dirty="0" smtClean="0"/>
              <a:t>Tweede niveau</a:t>
            </a:r>
          </a:p>
        </p:txBody>
      </p:sp>
      <p:sp>
        <p:nvSpPr>
          <p:cNvPr id="7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1912139" y="4630341"/>
            <a:ext cx="4870548" cy="273844"/>
          </a:xfrm>
          <a:prstGeom prst="rect">
            <a:avLst/>
          </a:prstGeom>
        </p:spPr>
        <p:txBody>
          <a:bodyPr/>
          <a:lstStyle/>
          <a:p>
            <a:endParaRPr lang="nl-NL" dirty="0"/>
          </a:p>
        </p:txBody>
      </p:sp>
      <p:sp>
        <p:nvSpPr>
          <p:cNvPr id="8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6970292" y="4641986"/>
            <a:ext cx="829797" cy="273844"/>
          </a:xfrm>
          <a:prstGeom prst="rect">
            <a:avLst/>
          </a:prstGeom>
        </p:spPr>
        <p:txBody>
          <a:bodyPr/>
          <a:lstStyle/>
          <a:p>
            <a:fld id="{CC1A7FFB-7E9A-E347-8F80-8E2C647B3625}" type="slidenum">
              <a:rPr lang="nl-NL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306218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ee objec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nl-NL" dirty="0" smtClean="0"/>
              <a:t>Titel </a:t>
            </a:r>
            <a:r>
              <a:rPr lang="nl-NL" dirty="0" err="1" smtClean="0"/>
              <a:t>volgblad</a:t>
            </a:r>
            <a:r>
              <a:rPr lang="nl-NL" dirty="0" smtClean="0"/>
              <a:t> </a:t>
            </a:r>
            <a:r>
              <a:rPr lang="nl-NL" dirty="0" err="1" smtClean="0"/>
              <a:t>Arial</a:t>
            </a:r>
            <a:r>
              <a:rPr lang="nl-NL" dirty="0" smtClean="0"/>
              <a:t> 28pt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2894954"/>
          </a:xfrm>
        </p:spPr>
        <p:txBody>
          <a:bodyPr>
            <a:normAutofit/>
          </a:bodyPr>
          <a:lstStyle>
            <a:lvl1pPr>
              <a:defRPr sz="20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smtClean="0"/>
              <a:t>Tekststijl van het model bewerken</a:t>
            </a:r>
          </a:p>
          <a:p>
            <a:pPr lvl="1"/>
            <a:r>
              <a:rPr lang="nl-NL" smtClean="0"/>
              <a:t>Tweede niveau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2894955"/>
          </a:xfrm>
        </p:spPr>
        <p:txBody>
          <a:bodyPr>
            <a:normAutofit/>
          </a:bodyPr>
          <a:lstStyle>
            <a:lvl1pPr>
              <a:defRPr sz="20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smtClean="0"/>
              <a:t>Tekststijl van het model bewerken</a:t>
            </a:r>
          </a:p>
          <a:p>
            <a:pPr lvl="1"/>
            <a:r>
              <a:rPr lang="nl-NL" smtClean="0"/>
              <a:t>Tweede niveau</a:t>
            </a:r>
          </a:p>
        </p:txBody>
      </p:sp>
      <p:sp>
        <p:nvSpPr>
          <p:cNvPr id="8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1912139" y="4630341"/>
            <a:ext cx="4870548" cy="273844"/>
          </a:xfrm>
          <a:prstGeom prst="rect">
            <a:avLst/>
          </a:prstGeom>
        </p:spPr>
        <p:txBody>
          <a:bodyPr/>
          <a:lstStyle/>
          <a:p>
            <a:endParaRPr lang="nl-NL" dirty="0"/>
          </a:p>
        </p:txBody>
      </p:sp>
      <p:sp>
        <p:nvSpPr>
          <p:cNvPr id="9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6970292" y="4641986"/>
            <a:ext cx="829797" cy="273844"/>
          </a:xfrm>
          <a:prstGeom prst="rect">
            <a:avLst/>
          </a:prstGeom>
        </p:spPr>
        <p:txBody>
          <a:bodyPr/>
          <a:lstStyle/>
          <a:p>
            <a:fld id="{CC1A7FFB-7E9A-E347-8F80-8E2C647B3625}" type="slidenum">
              <a:rPr lang="nl-NL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802780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nl-NL" dirty="0" smtClean="0"/>
              <a:t>Titel </a:t>
            </a:r>
            <a:r>
              <a:rPr lang="nl-NL" dirty="0" err="1" smtClean="0"/>
              <a:t>volgblad</a:t>
            </a:r>
            <a:r>
              <a:rPr lang="nl-NL" dirty="0" smtClean="0"/>
              <a:t> </a:t>
            </a:r>
            <a:r>
              <a:rPr lang="nl-NL" dirty="0" err="1" smtClean="0"/>
              <a:t>Arial</a:t>
            </a:r>
            <a:r>
              <a:rPr lang="nl-NL" dirty="0" smtClean="0"/>
              <a:t> 28pt</a:t>
            </a:r>
            <a:endParaRPr lang="nl-NL" dirty="0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57200" y="1285598"/>
            <a:ext cx="4040188" cy="29622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 smtClean="0"/>
              <a:t>Tekststijl van het model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4645025" y="1285598"/>
            <a:ext cx="4041775" cy="29622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 smtClean="0"/>
              <a:t>Tekststijl van het model bewerken</a:t>
            </a:r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endParaRPr lang="nl-NL" dirty="0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>
          <a:xfrm>
            <a:off x="1738642" y="4767263"/>
            <a:ext cx="4281158" cy="274637"/>
          </a:xfrm>
          <a:prstGeom prst="rect">
            <a:avLst/>
          </a:prstGeom>
        </p:spPr>
        <p:txBody>
          <a:bodyPr/>
          <a:lstStyle/>
          <a:p>
            <a:endParaRPr lang="nl-NL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1610267" cy="274637"/>
          </a:xfrm>
          <a:prstGeom prst="rect">
            <a:avLst/>
          </a:prstGeom>
        </p:spPr>
        <p:txBody>
          <a:bodyPr/>
          <a:lstStyle/>
          <a:p>
            <a:fld id="{F3BC6476-EA18-C04A-BD06-B622CA55CE7C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781571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450"/>
          </a:xfrm>
        </p:spPr>
        <p:txBody>
          <a:bodyPr anchor="b">
            <a:noAutofit/>
          </a:bodyPr>
          <a:lstStyle>
            <a:lvl1pPr algn="l">
              <a:defRPr sz="2000" b="1"/>
            </a:lvl1pPr>
          </a:lstStyle>
          <a:p>
            <a:r>
              <a:rPr lang="nl-NL" smtClean="0"/>
              <a:t>Klik om de stijl te bewerken</a:t>
            </a:r>
            <a:endParaRPr lang="nl-NL" dirty="0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 smtClean="0"/>
              <a:t>Klik op het pictogram als u een afbeelding wilt toevoegen</a:t>
            </a:r>
            <a:endParaRPr lang="nl-NL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1792288" y="4025900"/>
            <a:ext cx="5486400" cy="6032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Tekststijl van het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2209393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elblad_N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7" y="2029"/>
            <a:ext cx="9134075" cy="5139440"/>
          </a:xfrm>
          <a:prstGeom prst="rect">
            <a:avLst/>
          </a:prstGeom>
        </p:spPr>
      </p:pic>
      <p:sp>
        <p:nvSpPr>
          <p:cNvPr id="9" name="Tijdelijke aanduiding voor voettekst 5"/>
          <p:cNvSpPr>
            <a:spLocks noGrp="1"/>
          </p:cNvSpPr>
          <p:nvPr>
            <p:ph type="ftr" sz="quarter" idx="11"/>
          </p:nvPr>
        </p:nvSpPr>
        <p:spPr>
          <a:xfrm>
            <a:off x="1492468" y="4630341"/>
            <a:ext cx="6366115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10" name="Tijdelijke aanduiding voor dianummer 6"/>
          <p:cNvSpPr>
            <a:spLocks noGrp="1"/>
          </p:cNvSpPr>
          <p:nvPr>
            <p:ph type="sldNum" sz="quarter" idx="12"/>
          </p:nvPr>
        </p:nvSpPr>
        <p:spPr>
          <a:xfrm>
            <a:off x="8046189" y="4641986"/>
            <a:ext cx="829797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CC1A7FFB-7E9A-E347-8F80-8E2C647B3625}" type="slidenum">
              <a:rPr lang="nl-NL"/>
              <a:pPr/>
              <a:t>‹nr.›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492468" y="1400775"/>
            <a:ext cx="7383518" cy="857250"/>
          </a:xfrm>
        </p:spPr>
        <p:txBody>
          <a:bodyPr/>
          <a:lstStyle/>
          <a:p>
            <a:r>
              <a:rPr lang="nl-NL" smtClean="0"/>
              <a:t>Klik om de stijl te bewerken</a:t>
            </a:r>
            <a:endParaRPr lang="nl-NL" dirty="0"/>
          </a:p>
        </p:txBody>
      </p:sp>
      <p:sp>
        <p:nvSpPr>
          <p:cNvPr id="12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1492468" y="2221509"/>
            <a:ext cx="7383518" cy="2192807"/>
          </a:xfrm>
        </p:spPr>
        <p:txBody>
          <a:bodyPr/>
          <a:lstStyle>
            <a:lvl1pPr>
              <a:defRPr sz="2400">
                <a:latin typeface="Arial"/>
                <a:cs typeface="Arial"/>
              </a:defRPr>
            </a:lvl1pPr>
            <a:lvl2pPr>
              <a:defRPr sz="2000"/>
            </a:lvl2pPr>
          </a:lstStyle>
          <a:p>
            <a:pPr lvl="0"/>
            <a:r>
              <a:rPr lang="nl-NL" dirty="0" smtClean="0"/>
              <a:t>Klik om de tekststijl van het sjabloon te bewerken</a:t>
            </a:r>
          </a:p>
          <a:p>
            <a:pPr lvl="1"/>
            <a:r>
              <a:rPr lang="nl-NL" dirty="0" smtClean="0"/>
              <a:t>Tweede niveau</a:t>
            </a:r>
          </a:p>
        </p:txBody>
      </p:sp>
    </p:spTree>
    <p:extLst>
      <p:ext uri="{BB962C8B-B14F-4D97-AF65-F5344CB8AC3E}">
        <p14:creationId xmlns:p14="http://schemas.microsoft.com/office/powerpoint/2010/main" val="34804793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elblad_N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7" y="2029"/>
            <a:ext cx="9134075" cy="5139439"/>
          </a:xfrm>
          <a:prstGeom prst="rect">
            <a:avLst/>
          </a:prstGeom>
        </p:spPr>
      </p:pic>
      <p:sp>
        <p:nvSpPr>
          <p:cNvPr id="9" name="Tijdelijke aanduiding voor voettekst 5"/>
          <p:cNvSpPr>
            <a:spLocks noGrp="1"/>
          </p:cNvSpPr>
          <p:nvPr>
            <p:ph type="ftr" sz="quarter" idx="11"/>
          </p:nvPr>
        </p:nvSpPr>
        <p:spPr>
          <a:xfrm>
            <a:off x="1492468" y="4630341"/>
            <a:ext cx="6366115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10" name="Tijdelijke aanduiding voor dianummer 6"/>
          <p:cNvSpPr>
            <a:spLocks noGrp="1"/>
          </p:cNvSpPr>
          <p:nvPr>
            <p:ph type="sldNum" sz="quarter" idx="12"/>
          </p:nvPr>
        </p:nvSpPr>
        <p:spPr>
          <a:xfrm>
            <a:off x="8046189" y="4641986"/>
            <a:ext cx="829797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CC1A7FFB-7E9A-E347-8F80-8E2C647B3625}" type="slidenum">
              <a:rPr lang="nl-NL"/>
              <a:pPr/>
              <a:t>‹nr.›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492468" y="1400775"/>
            <a:ext cx="7383518" cy="857250"/>
          </a:xfrm>
        </p:spPr>
        <p:txBody>
          <a:bodyPr/>
          <a:lstStyle/>
          <a:p>
            <a:r>
              <a:rPr lang="nl-NL" smtClean="0"/>
              <a:t>Klik om de stijl te bewerken</a:t>
            </a:r>
            <a:endParaRPr lang="nl-NL" dirty="0"/>
          </a:p>
        </p:txBody>
      </p:sp>
      <p:sp>
        <p:nvSpPr>
          <p:cNvPr id="12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1492468" y="2221509"/>
            <a:ext cx="7383518" cy="2192807"/>
          </a:xfrm>
        </p:spPr>
        <p:txBody>
          <a:bodyPr/>
          <a:lstStyle>
            <a:lvl1pPr>
              <a:defRPr sz="2400">
                <a:latin typeface="Arial"/>
                <a:cs typeface="Arial"/>
              </a:defRPr>
            </a:lvl1pPr>
            <a:lvl2pPr>
              <a:defRPr sz="2000"/>
            </a:lvl2pPr>
          </a:lstStyle>
          <a:p>
            <a:pPr lvl="0"/>
            <a:r>
              <a:rPr lang="nl-NL" dirty="0" smtClean="0"/>
              <a:t>Klik om de tekststijl van het sjabloon te bewerken</a:t>
            </a:r>
          </a:p>
          <a:p>
            <a:pPr lvl="1"/>
            <a:r>
              <a:rPr lang="nl-NL" dirty="0" smtClean="0"/>
              <a:t>Tweede niveau</a:t>
            </a:r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ee objec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4" y="2029"/>
            <a:ext cx="9134075" cy="5139440"/>
          </a:xfrm>
          <a:prstGeom prst="rect">
            <a:avLst/>
          </a:prstGeom>
        </p:spPr>
      </p:pic>
      <p:sp>
        <p:nvSpPr>
          <p:cNvPr id="8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1676400" y="4630341"/>
            <a:ext cx="6182182" cy="273844"/>
          </a:xfrm>
          <a:prstGeom prst="rect">
            <a:avLst/>
          </a:prstGeom>
        </p:spPr>
        <p:txBody>
          <a:bodyPr/>
          <a:lstStyle/>
          <a:p>
            <a:endParaRPr lang="nl-NL" dirty="0"/>
          </a:p>
        </p:txBody>
      </p:sp>
      <p:sp>
        <p:nvSpPr>
          <p:cNvPr id="9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8046187" y="4641986"/>
            <a:ext cx="829797" cy="273844"/>
          </a:xfrm>
          <a:prstGeom prst="rect">
            <a:avLst/>
          </a:prstGeom>
        </p:spPr>
        <p:txBody>
          <a:bodyPr/>
          <a:lstStyle/>
          <a:p>
            <a:fld id="{CC1A7FFB-7E9A-E347-8F80-8E2C647B3625}" type="slidenum">
              <a:rPr lang="nl-NL"/>
              <a:t>‹nr.›</a:t>
            </a:fld>
            <a:endParaRPr lang="nl-NL"/>
          </a:p>
        </p:txBody>
      </p:sp>
      <p:sp>
        <p:nvSpPr>
          <p:cNvPr id="13" name="Titel 1"/>
          <p:cNvSpPr>
            <a:spLocks noGrp="1"/>
          </p:cNvSpPr>
          <p:nvPr>
            <p:ph type="title"/>
          </p:nvPr>
        </p:nvSpPr>
        <p:spPr>
          <a:xfrm>
            <a:off x="1676400" y="1204346"/>
            <a:ext cx="7199586" cy="857250"/>
          </a:xfrm>
        </p:spPr>
        <p:txBody>
          <a:bodyPr/>
          <a:lstStyle>
            <a:lvl1pPr algn="r">
              <a:defRPr/>
            </a:lvl1pPr>
          </a:lstStyle>
          <a:p>
            <a:r>
              <a:rPr lang="nl-NL" smtClean="0"/>
              <a:t>Klik om de stijl te bewerken</a:t>
            </a:r>
            <a:endParaRPr lang="nl-NL" dirty="0"/>
          </a:p>
        </p:txBody>
      </p:sp>
      <p:sp>
        <p:nvSpPr>
          <p:cNvPr id="14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1676400" y="2107096"/>
            <a:ext cx="7199586" cy="2447865"/>
          </a:xfrm>
        </p:spPr>
        <p:txBody>
          <a:bodyPr/>
          <a:lstStyle>
            <a:lvl1pPr algn="r">
              <a:defRPr sz="2400">
                <a:latin typeface="Arial"/>
                <a:cs typeface="Arial"/>
              </a:defRPr>
            </a:lvl1pPr>
            <a:lvl2pPr algn="r">
              <a:defRPr sz="2000"/>
            </a:lvl2pPr>
          </a:lstStyle>
          <a:p>
            <a:pPr lvl="0"/>
            <a:r>
              <a:rPr lang="nl-NL" dirty="0" smtClean="0"/>
              <a:t>Klik om de tekststijl van het sjabloon te bewerken</a:t>
            </a:r>
          </a:p>
          <a:p>
            <a:pPr lvl="1"/>
            <a:r>
              <a:rPr lang="nl-NL" dirty="0" smtClean="0"/>
              <a:t>Tweede niveau</a:t>
            </a:r>
          </a:p>
        </p:txBody>
      </p:sp>
    </p:spTree>
    <p:extLst>
      <p:ext uri="{BB962C8B-B14F-4D97-AF65-F5344CB8AC3E}">
        <p14:creationId xmlns:p14="http://schemas.microsoft.com/office/powerpoint/2010/main" val="4373706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7" y="2030"/>
            <a:ext cx="9134076" cy="5139440"/>
          </a:xfrm>
          <a:prstGeom prst="rect">
            <a:avLst/>
          </a:prstGeom>
        </p:spPr>
      </p:pic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 dirty="0" smtClean="0"/>
              <a:t>Titel van presentatie, </a:t>
            </a:r>
            <a:r>
              <a:rPr lang="nl-NL" dirty="0" err="1" smtClean="0"/>
              <a:t>Arial</a:t>
            </a:r>
            <a:r>
              <a:rPr lang="nl-NL" dirty="0" smtClean="0"/>
              <a:t> 32pt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28745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 smtClean="0"/>
              <a:t>Klik om de tekststijl van het sjabloon te bewerken</a:t>
            </a:r>
          </a:p>
        </p:txBody>
      </p:sp>
      <p:sp>
        <p:nvSpPr>
          <p:cNvPr id="10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1912139" y="4630341"/>
            <a:ext cx="4870548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endParaRPr lang="nl-NL" dirty="0"/>
          </a:p>
        </p:txBody>
      </p:sp>
      <p:sp>
        <p:nvSpPr>
          <p:cNvPr id="11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6970292" y="4641986"/>
            <a:ext cx="829797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CC1A7FFB-7E9A-E347-8F80-8E2C647B3625}" type="slidenum">
              <a:rPr lang="nl-NL" smtClean="0"/>
              <a:pPr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299562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3" r:id="rId1"/>
    <p:sldLayoutId id="2147483825" r:id="rId2"/>
    <p:sldLayoutId id="2147483826" r:id="rId3"/>
    <p:sldLayoutId id="2147483830" r:id="rId4"/>
    <p:sldLayoutId id="2147483831" r:id="rId5"/>
    <p:sldLayoutId id="2147483833" r:id="rId6"/>
    <p:sldLayoutId id="2147483832" r:id="rId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200" b="1" kern="1200" baseline="0">
          <a:solidFill>
            <a:srgbClr val="660066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25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Lt4P6ctf06Q#t=1m50s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00.png"/><Relationship Id="rId7" Type="http://schemas.openxmlformats.org/officeDocument/2006/relationships/image" Target="../media/image4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6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5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59.jpe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4.gif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10" Type="http://schemas.openxmlformats.org/officeDocument/2006/relationships/image" Target="../media/image81.png"/><Relationship Id="rId4" Type="http://schemas.openxmlformats.org/officeDocument/2006/relationships/image" Target="../media/image75.png"/><Relationship Id="rId9" Type="http://schemas.openxmlformats.org/officeDocument/2006/relationships/image" Target="../media/image8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7" Type="http://schemas.openxmlformats.org/officeDocument/2006/relationships/image" Target="../media/image79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3.jpeg"/><Relationship Id="rId5" Type="http://schemas.openxmlformats.org/officeDocument/2006/relationships/image" Target="../media/image82.jpeg"/><Relationship Id="rId4" Type="http://schemas.openxmlformats.org/officeDocument/2006/relationships/image" Target="../media/image7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e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e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8.jpeg"/><Relationship Id="rId4" Type="http://schemas.openxmlformats.org/officeDocument/2006/relationships/image" Target="../media/image8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eg"/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eg"/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e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29470"/>
            <a:ext cx="1852496" cy="2257109"/>
          </a:xfrm>
          <a:prstGeom prst="rect">
            <a:avLst/>
          </a:prstGeom>
        </p:spPr>
      </p:pic>
      <p:grpSp>
        <p:nvGrpSpPr>
          <p:cNvPr id="10" name="Groep 9"/>
          <p:cNvGrpSpPr/>
          <p:nvPr/>
        </p:nvGrpSpPr>
        <p:grpSpPr>
          <a:xfrm>
            <a:off x="6470597" y="2144081"/>
            <a:ext cx="1881352" cy="2270235"/>
            <a:chOff x="6344127" y="1563075"/>
            <a:chExt cx="1881352" cy="2270235"/>
          </a:xfrm>
        </p:grpSpPr>
        <p:pic>
          <p:nvPicPr>
            <p:cNvPr id="8" name="Afbeelding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3150" y="1659861"/>
              <a:ext cx="1523306" cy="1929520"/>
            </a:xfrm>
            <a:prstGeom prst="rect">
              <a:avLst/>
            </a:prstGeom>
          </p:spPr>
        </p:pic>
        <p:sp>
          <p:nvSpPr>
            <p:cNvPr id="9" name="Rechthoek 8"/>
            <p:cNvSpPr/>
            <p:nvPr/>
          </p:nvSpPr>
          <p:spPr>
            <a:xfrm>
              <a:off x="6344127" y="1563075"/>
              <a:ext cx="1881352" cy="2270235"/>
            </a:xfrm>
            <a:prstGeom prst="rect">
              <a:avLst/>
            </a:prstGeom>
            <a:solidFill>
              <a:schemeClr val="bg1">
                <a:alpha val="2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975943" y="1400775"/>
            <a:ext cx="7383518" cy="857250"/>
          </a:xfrm>
        </p:spPr>
        <p:txBody>
          <a:bodyPr/>
          <a:lstStyle/>
          <a:p>
            <a:r>
              <a:rPr lang="nl-NL" dirty="0"/>
              <a:t>#MolFys2020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975943" y="2221509"/>
            <a:ext cx="7383518" cy="219280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nl-NL" dirty="0" smtClean="0"/>
              <a:t>Technische Natuurkunde</a:t>
            </a:r>
          </a:p>
          <a:p>
            <a:pPr marL="0" indent="0">
              <a:buNone/>
            </a:pPr>
            <a:r>
              <a:rPr lang="nl-NL" sz="1800" dirty="0" smtClean="0"/>
              <a:t>Week 3</a:t>
            </a:r>
            <a:endParaRPr lang="nl-NL" sz="1800" dirty="0"/>
          </a:p>
          <a:p>
            <a:pPr marL="0" indent="0">
              <a:buNone/>
            </a:pPr>
            <a:endParaRPr lang="nl-NL" dirty="0" smtClean="0"/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r>
              <a:rPr lang="nl-NL" sz="1400" dirty="0" smtClean="0"/>
              <a:t>Docent: Bart Smit</a:t>
            </a:r>
            <a:endParaRPr lang="nl-NL" sz="1400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1A7FFB-7E9A-E347-8F80-8E2C647B3625}" type="slidenum">
              <a:rPr lang="nl-NL" smtClean="0"/>
              <a:pPr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98681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Oefening bonding en antibonding orbitalen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72533" y="951795"/>
            <a:ext cx="8421511" cy="3592495"/>
          </a:xfrm>
        </p:spPr>
        <p:txBody>
          <a:bodyPr>
            <a:normAutofit/>
          </a:bodyPr>
          <a:lstStyle/>
          <a:p>
            <a:r>
              <a:rPr lang="nl-NL" sz="1800" dirty="0" smtClean="0"/>
              <a:t>Vraag: In welk orbitaal bevindt het elektron van een H</a:t>
            </a:r>
            <a:r>
              <a:rPr lang="nl-NL" sz="1800" baseline="-25000" dirty="0" smtClean="0"/>
              <a:t>2</a:t>
            </a:r>
            <a:r>
              <a:rPr lang="nl-NL" sz="1800" baseline="30000" dirty="0" smtClean="0"/>
              <a:t>+</a:t>
            </a:r>
            <a:r>
              <a:rPr lang="nl-NL" sz="1800" dirty="0" smtClean="0"/>
              <a:t> ion in de grondtoestand zich?</a:t>
            </a:r>
          </a:p>
          <a:p>
            <a:pPr marL="0" indent="0">
              <a:buNone/>
            </a:pPr>
            <a:r>
              <a:rPr lang="nl-NL" sz="1800" dirty="0" smtClean="0"/>
              <a:t>	Antwoord: in het 1</a:t>
            </a:r>
            <a:r>
              <a:rPr lang="el-GR" sz="1800" dirty="0" smtClean="0"/>
              <a:t>σ</a:t>
            </a:r>
            <a:r>
              <a:rPr lang="nl-NL" sz="1800" baseline="-25000" dirty="0" smtClean="0"/>
              <a:t>g</a:t>
            </a:r>
            <a:r>
              <a:rPr lang="nl-NL" sz="1800" dirty="0" smtClean="0"/>
              <a:t> orbitaal (de “1” omdat </a:t>
            </a:r>
            <a:r>
              <a:rPr lang="nl-NL" sz="1800" dirty="0" smtClean="0"/>
              <a:t>het ‘t eerste </a:t>
            </a:r>
            <a:r>
              <a:rPr lang="el-GR" sz="1800" dirty="0" smtClean="0"/>
              <a:t>σ</a:t>
            </a:r>
            <a:r>
              <a:rPr lang="nl-NL" sz="1800" dirty="0" smtClean="0"/>
              <a:t> orbitaal is)</a:t>
            </a:r>
            <a:r>
              <a:rPr lang="nl-NL" sz="1800" dirty="0" smtClean="0"/>
              <a:t/>
            </a:r>
            <a:br>
              <a:rPr lang="nl-NL" sz="1800" dirty="0" smtClean="0"/>
            </a:br>
            <a:r>
              <a:rPr lang="nl-NL" sz="1800" dirty="0" smtClean="0"/>
              <a:t>	de elektronconfiguratie van dit molecuul is dan 1</a:t>
            </a:r>
            <a:r>
              <a:rPr lang="el-GR" sz="1800" dirty="0"/>
              <a:t>σ</a:t>
            </a:r>
            <a:r>
              <a:rPr lang="nl-NL" sz="1800" baseline="-25000" dirty="0" smtClean="0"/>
              <a:t>g</a:t>
            </a:r>
            <a:r>
              <a:rPr lang="nl-NL" sz="1800" baseline="30000" dirty="0" smtClean="0"/>
              <a:t>1</a:t>
            </a:r>
          </a:p>
          <a:p>
            <a:r>
              <a:rPr lang="nl-NL" sz="1800" dirty="0" smtClean="0"/>
              <a:t>Vraag: In welke orbitalen bevinden de elektronen van een H</a:t>
            </a:r>
            <a:r>
              <a:rPr lang="nl-NL" sz="1800" baseline="-25000" dirty="0" smtClean="0"/>
              <a:t>2</a:t>
            </a:r>
            <a:r>
              <a:rPr lang="nl-NL" sz="1800" dirty="0" smtClean="0"/>
              <a:t> molecuul zich, en wat is de elektronconfiguratie?</a:t>
            </a:r>
          </a:p>
          <a:p>
            <a:pPr marL="0" indent="0">
              <a:buNone/>
            </a:pPr>
            <a:r>
              <a:rPr lang="nl-NL" sz="1800" dirty="0"/>
              <a:t>	</a:t>
            </a:r>
            <a:r>
              <a:rPr lang="nl-NL" sz="1800" dirty="0" smtClean="0"/>
              <a:t>Antwoord: beide in het </a:t>
            </a:r>
            <a:r>
              <a:rPr lang="nl-NL" sz="1800" dirty="0"/>
              <a:t>1</a:t>
            </a:r>
            <a:r>
              <a:rPr lang="el-GR" sz="1800" dirty="0"/>
              <a:t>σ</a:t>
            </a:r>
            <a:r>
              <a:rPr lang="nl-NL" sz="1800" baseline="-25000" dirty="0" smtClean="0"/>
              <a:t>g </a:t>
            </a:r>
            <a:r>
              <a:rPr lang="nl-NL" sz="1800" dirty="0" smtClean="0"/>
              <a:t>orbitaal (</a:t>
            </a:r>
            <a:r>
              <a:rPr lang="nl-NL" sz="1800" dirty="0" err="1" smtClean="0"/>
              <a:t>Pauli</a:t>
            </a:r>
            <a:r>
              <a:rPr lang="nl-NL" sz="1800" dirty="0" smtClean="0"/>
              <a:t> </a:t>
            </a:r>
            <a:r>
              <a:rPr lang="nl-NL" sz="1800" dirty="0" err="1" smtClean="0"/>
              <a:t>exclusion</a:t>
            </a:r>
            <a:r>
              <a:rPr lang="nl-NL" sz="1800" dirty="0" smtClean="0"/>
              <a:t> </a:t>
            </a:r>
            <a:r>
              <a:rPr lang="nl-NL" sz="1800" dirty="0" err="1" smtClean="0"/>
              <a:t>principle</a:t>
            </a:r>
            <a:r>
              <a:rPr lang="nl-NL" sz="1800" dirty="0" smtClean="0"/>
              <a:t> voldaan door 	tegengestelde spins. Elektronconfiguratie </a:t>
            </a:r>
            <a:r>
              <a:rPr lang="nl-NL" sz="1800" dirty="0"/>
              <a:t>1</a:t>
            </a:r>
            <a:r>
              <a:rPr lang="el-GR" sz="1800" dirty="0"/>
              <a:t>σ</a:t>
            </a:r>
            <a:r>
              <a:rPr lang="nl-NL" sz="1800" baseline="-25000" dirty="0" smtClean="0"/>
              <a:t>g</a:t>
            </a:r>
            <a:r>
              <a:rPr lang="nl-NL" sz="1800" baseline="30000" dirty="0" smtClean="0"/>
              <a:t>2</a:t>
            </a:r>
            <a:endParaRPr lang="nl-NL" sz="1800" baseline="30000" dirty="0"/>
          </a:p>
          <a:p>
            <a:r>
              <a:rPr lang="nl-NL" sz="1800" dirty="0"/>
              <a:t>Vraag: </a:t>
            </a:r>
            <a:r>
              <a:rPr lang="nl-NL" sz="1800" dirty="0" smtClean="0"/>
              <a:t>Wat is de elektronconfiguratie van een H</a:t>
            </a:r>
            <a:r>
              <a:rPr lang="nl-NL" sz="1800" baseline="-25000" dirty="0" smtClean="0"/>
              <a:t>2</a:t>
            </a:r>
            <a:r>
              <a:rPr lang="nl-NL" sz="1800" baseline="30000" dirty="0" smtClean="0"/>
              <a:t>-</a:t>
            </a:r>
            <a:r>
              <a:rPr lang="nl-NL" sz="1800" dirty="0" smtClean="0"/>
              <a:t> ion?</a:t>
            </a:r>
          </a:p>
          <a:p>
            <a:pPr marL="0" indent="0">
              <a:buNone/>
            </a:pPr>
            <a:r>
              <a:rPr lang="nl-NL" sz="1800" dirty="0"/>
              <a:t>	</a:t>
            </a:r>
            <a:r>
              <a:rPr lang="nl-NL" sz="1800" dirty="0" smtClean="0"/>
              <a:t>Antwoord: </a:t>
            </a:r>
            <a:r>
              <a:rPr lang="nl-NL" sz="1800" dirty="0"/>
              <a:t>1</a:t>
            </a:r>
            <a:r>
              <a:rPr lang="el-GR" sz="1800" dirty="0"/>
              <a:t>σ</a:t>
            </a:r>
            <a:r>
              <a:rPr lang="nl-NL" sz="1800" baseline="-25000" dirty="0" smtClean="0"/>
              <a:t>g</a:t>
            </a:r>
            <a:r>
              <a:rPr lang="nl-NL" sz="1800" baseline="30000" dirty="0" smtClean="0"/>
              <a:t>2</a:t>
            </a:r>
            <a:r>
              <a:rPr lang="nl-NL" sz="1800" dirty="0"/>
              <a:t>1</a:t>
            </a:r>
            <a:r>
              <a:rPr lang="el-GR" sz="1800" dirty="0" smtClean="0"/>
              <a:t>σ</a:t>
            </a:r>
            <a:r>
              <a:rPr lang="nl-NL" sz="1800" baseline="-25000" dirty="0" smtClean="0"/>
              <a:t>u</a:t>
            </a:r>
            <a:r>
              <a:rPr lang="nl-NL" sz="1800" baseline="30000" dirty="0" smtClean="0"/>
              <a:t>1</a:t>
            </a:r>
            <a:endParaRPr lang="nl-NL" sz="1800" dirty="0"/>
          </a:p>
          <a:p>
            <a:pPr marL="0" indent="0">
              <a:buNone/>
            </a:pPr>
            <a:endParaRPr lang="nl-NL" sz="1800" baseline="30000" dirty="0"/>
          </a:p>
          <a:p>
            <a:pPr marL="0" indent="0">
              <a:buNone/>
            </a:pPr>
            <a:endParaRPr lang="nl-NL" sz="1800" dirty="0"/>
          </a:p>
          <a:p>
            <a:pPr marL="0" indent="0">
              <a:buNone/>
            </a:pPr>
            <a:endParaRPr lang="nl-NL" sz="1800" dirty="0" smtClean="0"/>
          </a:p>
        </p:txBody>
      </p:sp>
      <p:sp>
        <p:nvSpPr>
          <p:cNvPr id="4" name="Tekstvak 3"/>
          <p:cNvSpPr txBox="1"/>
          <p:nvPr/>
        </p:nvSpPr>
        <p:spPr>
          <a:xfrm>
            <a:off x="0" y="454429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55214231-84F1-456A-A8D7-7192FFB1DA70}" type="slidenum">
              <a:rPr lang="nl-NL" smtClean="0"/>
              <a:t>10</a:t>
            </a:fld>
            <a:endParaRPr lang="nl-NL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1A7FFB-7E9A-E347-8F80-8E2C647B3625}" type="slidenum">
              <a:rPr lang="nl-NL" smtClean="0"/>
              <a:t>10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21471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Molecuul orbitaal energie level diagrammen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457200" y="1063625"/>
            <a:ext cx="8229600" cy="3011108"/>
          </a:xfrm>
        </p:spPr>
        <p:txBody>
          <a:bodyPr>
            <a:normAutofit/>
          </a:bodyPr>
          <a:lstStyle/>
          <a:p>
            <a:r>
              <a:rPr lang="nl-NL" sz="1800" dirty="0" smtClean="0"/>
              <a:t>Het antibonding orbitaal hoger in energie dan het atoomorbitaal, en het bonding orbitaal lager. “antibond is more antibonding </a:t>
            </a:r>
            <a:r>
              <a:rPr lang="nl-NL" sz="1800" dirty="0" err="1" smtClean="0"/>
              <a:t>than</a:t>
            </a:r>
            <a:r>
              <a:rPr lang="nl-NL" sz="1800" dirty="0" smtClean="0"/>
              <a:t> bond is bonding”</a:t>
            </a:r>
          </a:p>
          <a:p>
            <a:r>
              <a:rPr lang="nl-NL" sz="1800" dirty="0" smtClean="0"/>
              <a:t>Het verschil in energie met het atoomorbitaal is </a:t>
            </a:r>
            <a:r>
              <a:rPr lang="nl-NL" sz="1800" i="1" dirty="0" smtClean="0"/>
              <a:t>groter voor het antibonding molecuulorbitaal dan het voor het bondingorbitaal. </a:t>
            </a:r>
            <a:endParaRPr lang="nl-NL" sz="1800" i="1" dirty="0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831" y="2737059"/>
            <a:ext cx="2063183" cy="1424955"/>
          </a:xfrm>
          <a:prstGeom prst="rect">
            <a:avLst/>
          </a:prstGeom>
        </p:spPr>
      </p:pic>
      <p:pic>
        <p:nvPicPr>
          <p:cNvPr id="5" name="Afbeelding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7270" y="2759919"/>
            <a:ext cx="2013474" cy="1423701"/>
          </a:xfrm>
          <a:prstGeom prst="rect">
            <a:avLst/>
          </a:prstGeom>
        </p:spPr>
      </p:pic>
      <p:pic>
        <p:nvPicPr>
          <p:cNvPr id="6" name="Afbeelding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99000" y="2742970"/>
            <a:ext cx="2015449" cy="1425410"/>
          </a:xfrm>
          <a:prstGeom prst="rect">
            <a:avLst/>
          </a:prstGeom>
        </p:spPr>
      </p:pic>
      <p:pic>
        <p:nvPicPr>
          <p:cNvPr id="7" name="Afbeelding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32705" y="2729988"/>
            <a:ext cx="1991468" cy="1461252"/>
          </a:xfrm>
          <a:prstGeom prst="rect">
            <a:avLst/>
          </a:prstGeom>
        </p:spPr>
      </p:pic>
      <p:sp>
        <p:nvSpPr>
          <p:cNvPr id="8" name="Tekstvak 7"/>
          <p:cNvSpPr txBox="1"/>
          <p:nvPr/>
        </p:nvSpPr>
        <p:spPr>
          <a:xfrm>
            <a:off x="1009130" y="2352617"/>
            <a:ext cx="537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smtClean="0"/>
              <a:t>H</a:t>
            </a:r>
            <a:r>
              <a:rPr lang="nl-NL" baseline="-25000" dirty="0" smtClean="0"/>
              <a:t>2</a:t>
            </a:r>
            <a:r>
              <a:rPr lang="nl-NL" baseline="30000" dirty="0"/>
              <a:t>+</a:t>
            </a:r>
          </a:p>
        </p:txBody>
      </p:sp>
      <p:sp>
        <p:nvSpPr>
          <p:cNvPr id="9" name="Tekstvak 8"/>
          <p:cNvSpPr txBox="1"/>
          <p:nvPr/>
        </p:nvSpPr>
        <p:spPr>
          <a:xfrm>
            <a:off x="3299517" y="2352617"/>
            <a:ext cx="537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smtClean="0"/>
              <a:t>H</a:t>
            </a:r>
            <a:r>
              <a:rPr lang="nl-NL" baseline="-25000" dirty="0" smtClean="0"/>
              <a:t>2</a:t>
            </a:r>
            <a:endParaRPr lang="nl-NL" baseline="30000" dirty="0"/>
          </a:p>
        </p:txBody>
      </p:sp>
      <p:sp>
        <p:nvSpPr>
          <p:cNvPr id="10" name="Tekstvak 9"/>
          <p:cNvSpPr txBox="1"/>
          <p:nvPr/>
        </p:nvSpPr>
        <p:spPr>
          <a:xfrm>
            <a:off x="5503360" y="2352617"/>
            <a:ext cx="537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smtClean="0"/>
              <a:t>H</a:t>
            </a:r>
            <a:r>
              <a:rPr lang="nl-NL" baseline="-25000" dirty="0" smtClean="0"/>
              <a:t>2</a:t>
            </a:r>
            <a:r>
              <a:rPr lang="nl-NL" baseline="30000" dirty="0" smtClean="0"/>
              <a:t>-</a:t>
            </a:r>
            <a:endParaRPr lang="nl-NL" baseline="30000" dirty="0"/>
          </a:p>
        </p:txBody>
      </p:sp>
      <p:sp>
        <p:nvSpPr>
          <p:cNvPr id="11" name="Tekstvak 10"/>
          <p:cNvSpPr txBox="1"/>
          <p:nvPr/>
        </p:nvSpPr>
        <p:spPr>
          <a:xfrm>
            <a:off x="7652200" y="2352617"/>
            <a:ext cx="537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smtClean="0"/>
              <a:t>H</a:t>
            </a:r>
            <a:r>
              <a:rPr lang="nl-NL" baseline="-25000" dirty="0" smtClean="0"/>
              <a:t>2</a:t>
            </a:r>
            <a:r>
              <a:rPr lang="nl-NL" baseline="30000" dirty="0" smtClean="0"/>
              <a:t>2-</a:t>
            </a:r>
            <a:endParaRPr lang="nl-NL" baseline="30000" dirty="0"/>
          </a:p>
        </p:txBody>
      </p:sp>
      <p:sp>
        <p:nvSpPr>
          <p:cNvPr id="12" name="Kruis 11"/>
          <p:cNvSpPr/>
          <p:nvPr/>
        </p:nvSpPr>
        <p:spPr>
          <a:xfrm rot="2547926">
            <a:off x="7035882" y="2558797"/>
            <a:ext cx="1825945" cy="1825945"/>
          </a:xfrm>
          <a:prstGeom prst="plus">
            <a:avLst>
              <a:gd name="adj" fmla="val 45667"/>
            </a:avLst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3" name="Tekstvak 12"/>
          <p:cNvSpPr txBox="1"/>
          <p:nvPr/>
        </p:nvSpPr>
        <p:spPr>
          <a:xfrm>
            <a:off x="5260197" y="2386856"/>
            <a:ext cx="1074057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3500" b="1" dirty="0" smtClean="0">
                <a:solidFill>
                  <a:schemeClr val="tx2">
                    <a:lumMod val="75000"/>
                  </a:schemeClr>
                </a:solidFill>
              </a:rPr>
              <a:t>?</a:t>
            </a:r>
            <a:endParaRPr lang="nl-NL" sz="13500" b="1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14" name="Afbeelding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68365" y="4007294"/>
            <a:ext cx="599919" cy="515520"/>
          </a:xfrm>
          <a:prstGeom prst="rect">
            <a:avLst/>
          </a:prstGeom>
        </p:spPr>
      </p:pic>
      <p:grpSp>
        <p:nvGrpSpPr>
          <p:cNvPr id="15" name="Groep 14"/>
          <p:cNvGrpSpPr/>
          <p:nvPr/>
        </p:nvGrpSpPr>
        <p:grpSpPr>
          <a:xfrm>
            <a:off x="1501503" y="2385452"/>
            <a:ext cx="774297" cy="511328"/>
            <a:chOff x="3314493" y="3394015"/>
            <a:chExt cx="1844247" cy="1217899"/>
          </a:xfrm>
        </p:grpSpPr>
        <p:pic>
          <p:nvPicPr>
            <p:cNvPr id="16" name="Afbeelding 15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314493" y="3394015"/>
              <a:ext cx="1844247" cy="1217899"/>
            </a:xfrm>
            <a:prstGeom prst="rect">
              <a:avLst/>
            </a:prstGeom>
          </p:spPr>
        </p:pic>
        <p:sp>
          <p:nvSpPr>
            <p:cNvPr id="17" name="Ovaal 16"/>
            <p:cNvSpPr/>
            <p:nvPr/>
          </p:nvSpPr>
          <p:spPr>
            <a:xfrm>
              <a:off x="4208824" y="3972007"/>
              <a:ext cx="71437" cy="7143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  <p:sp>
        <p:nvSpPr>
          <p:cNvPr id="18" name="Tekstvak 17"/>
          <p:cNvSpPr txBox="1"/>
          <p:nvPr/>
        </p:nvSpPr>
        <p:spPr>
          <a:xfrm>
            <a:off x="0" y="454429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0B4D2932-90E3-4B04-B68A-021B187FC2D5}" type="slidenum">
              <a:rPr lang="nl-NL" smtClean="0"/>
              <a:t>11</a:t>
            </a:fld>
            <a:endParaRPr lang="nl-NL" dirty="0"/>
          </a:p>
        </p:txBody>
      </p:sp>
      <p:sp>
        <p:nvSpPr>
          <p:cNvPr id="19" name="Tijdelijke aanduiding voor dianumm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1A7FFB-7E9A-E347-8F80-8E2C647B3625}" type="slidenum">
              <a:rPr lang="nl-NL" smtClean="0"/>
              <a:t>11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50785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 animBg="1"/>
      <p:bldP spid="1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Oefening </a:t>
            </a:r>
            <a:r>
              <a:rPr lang="nl-NL" dirty="0" err="1" smtClean="0"/>
              <a:t>Molecular</a:t>
            </a:r>
            <a:r>
              <a:rPr lang="nl-NL" dirty="0" smtClean="0"/>
              <a:t> Orbital </a:t>
            </a:r>
            <a:r>
              <a:rPr lang="nl-NL" dirty="0" err="1" smtClean="0"/>
              <a:t>Theory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37982"/>
          </a:xfrm>
        </p:spPr>
        <p:txBody>
          <a:bodyPr>
            <a:normAutofit/>
          </a:bodyPr>
          <a:lstStyle/>
          <a:p>
            <a:r>
              <a:rPr lang="nl-NL" sz="1800" dirty="0" smtClean="0"/>
              <a:t>Ga, aan de hand van een molecuul orbitaal energie diagram, na of een He</a:t>
            </a:r>
            <a:r>
              <a:rPr lang="nl-NL" sz="1800" baseline="-25000" dirty="0" smtClean="0"/>
              <a:t>2</a:t>
            </a:r>
            <a:r>
              <a:rPr lang="nl-NL" sz="1800" dirty="0" smtClean="0"/>
              <a:t> molecuul stabiel is.</a:t>
            </a:r>
          </a:p>
          <a:p>
            <a:endParaRPr lang="nl-NL" sz="1800" dirty="0"/>
          </a:p>
          <a:p>
            <a:endParaRPr lang="nl-NL" sz="1800" dirty="0" smtClean="0"/>
          </a:p>
          <a:p>
            <a:endParaRPr lang="nl-NL" sz="1800" dirty="0"/>
          </a:p>
          <a:p>
            <a:endParaRPr lang="nl-NL" sz="1800" dirty="0" smtClean="0"/>
          </a:p>
          <a:p>
            <a:endParaRPr lang="nl-NL" sz="1800" dirty="0"/>
          </a:p>
          <a:p>
            <a:endParaRPr lang="nl-NL" sz="1800" dirty="0" smtClean="0"/>
          </a:p>
          <a:p>
            <a:r>
              <a:rPr lang="nl-NL" sz="1800" dirty="0" smtClean="0"/>
              <a:t> Onstabiel. Er is een bond en een antibond. Totale </a:t>
            </a:r>
            <a:r>
              <a:rPr lang="nl-NL" sz="1800" dirty="0"/>
              <a:t>energy 1</a:t>
            </a:r>
            <a:r>
              <a:rPr lang="el-GR" sz="1800" dirty="0" smtClean="0"/>
              <a:t>σ</a:t>
            </a:r>
            <a:r>
              <a:rPr lang="nl-NL" sz="1800" baseline="-25000" dirty="0" smtClean="0"/>
              <a:t>g</a:t>
            </a:r>
            <a:r>
              <a:rPr lang="nl-NL" sz="1800" baseline="30000" dirty="0" smtClean="0"/>
              <a:t>2</a:t>
            </a:r>
            <a:r>
              <a:rPr lang="nl-NL" sz="1800" dirty="0" smtClean="0"/>
              <a:t> en 1</a:t>
            </a:r>
            <a:r>
              <a:rPr lang="el-GR" sz="1800" dirty="0" smtClean="0"/>
              <a:t>σ</a:t>
            </a:r>
            <a:r>
              <a:rPr lang="nl-NL" sz="1800" baseline="-25000" dirty="0" smtClean="0"/>
              <a:t>u</a:t>
            </a:r>
            <a:r>
              <a:rPr lang="nl-NL" sz="1800" baseline="30000" dirty="0" smtClean="0"/>
              <a:t>2</a:t>
            </a:r>
            <a:r>
              <a:rPr lang="nl-NL" sz="1800" dirty="0" smtClean="0"/>
              <a:t> hoger dan twee He1s</a:t>
            </a:r>
            <a:r>
              <a:rPr lang="nl-NL" sz="1800" baseline="30000" dirty="0" smtClean="0"/>
              <a:t>2</a:t>
            </a:r>
            <a:r>
              <a:rPr lang="nl-NL" sz="1800" dirty="0" smtClean="0"/>
              <a:t>.</a:t>
            </a:r>
            <a:endParaRPr lang="nl-NL" sz="1800" dirty="0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2515" y="1609027"/>
            <a:ext cx="2950708" cy="2056830"/>
          </a:xfrm>
          <a:prstGeom prst="rect">
            <a:avLst/>
          </a:prstGeom>
        </p:spPr>
      </p:pic>
      <p:sp>
        <p:nvSpPr>
          <p:cNvPr id="5" name="Tekstvak 4"/>
          <p:cNvSpPr txBox="1"/>
          <p:nvPr/>
        </p:nvSpPr>
        <p:spPr>
          <a:xfrm>
            <a:off x="0" y="454429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26A71E4E-BB9F-45BD-BF22-EFBEC048D8EF}" type="slidenum">
              <a:rPr lang="nl-NL" smtClean="0"/>
              <a:t>12</a:t>
            </a:fld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1A7FFB-7E9A-E347-8F80-8E2C647B3625}" type="slidenum">
              <a:rPr lang="nl-NL" smtClean="0"/>
              <a:t>12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6015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-69391"/>
            <a:ext cx="8229600" cy="857250"/>
          </a:xfrm>
        </p:spPr>
        <p:txBody>
          <a:bodyPr/>
          <a:lstStyle/>
          <a:p>
            <a:r>
              <a:rPr lang="el-GR" dirty="0" smtClean="0"/>
              <a:t>σ</a:t>
            </a:r>
            <a:r>
              <a:rPr lang="nl-NL" dirty="0" smtClean="0"/>
              <a:t> en </a:t>
            </a:r>
            <a:r>
              <a:rPr lang="el-GR" dirty="0" smtClean="0"/>
              <a:t>π</a:t>
            </a:r>
            <a:r>
              <a:rPr lang="nl-NL" dirty="0" smtClean="0"/>
              <a:t> </a:t>
            </a:r>
            <a:r>
              <a:rPr lang="nl-NL" dirty="0" smtClean="0"/>
              <a:t>molecuulorbitalen in bijvoorbeeld O</a:t>
            </a:r>
            <a:r>
              <a:rPr lang="nl-NL" baseline="-25000" dirty="0" smtClean="0"/>
              <a:t>2</a:t>
            </a:r>
            <a:endParaRPr lang="nl-NL" baseline="-25000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457200" y="624114"/>
            <a:ext cx="8229600" cy="3450619"/>
          </a:xfrm>
        </p:spPr>
        <p:txBody>
          <a:bodyPr>
            <a:normAutofit/>
          </a:bodyPr>
          <a:lstStyle/>
          <a:p>
            <a:r>
              <a:rPr lang="el-GR" sz="1600" dirty="0" smtClean="0"/>
              <a:t>σ</a:t>
            </a:r>
            <a:r>
              <a:rPr lang="nl-NL" sz="1600" dirty="0" smtClean="0"/>
              <a:t> orbitaal bestaat uit lineaire combinaties van atoomorbitalen met cilindrische symmetrie om </a:t>
            </a:r>
            <a:r>
              <a:rPr lang="nl-NL" sz="1600" dirty="0" err="1" smtClean="0"/>
              <a:t>internucleaire</a:t>
            </a:r>
            <a:r>
              <a:rPr lang="nl-NL" sz="1600" dirty="0" smtClean="0"/>
              <a:t> as.</a:t>
            </a:r>
          </a:p>
          <a:p>
            <a:r>
              <a:rPr lang="nl-NL" sz="1600" dirty="0" smtClean="0"/>
              <a:t>Bijvoorbeeld twee 2p</a:t>
            </a:r>
            <a:r>
              <a:rPr lang="nl-NL" sz="1600" baseline="-25000" dirty="0" smtClean="0"/>
              <a:t>z</a:t>
            </a:r>
            <a:r>
              <a:rPr lang="nl-NL" sz="1600" dirty="0" smtClean="0"/>
              <a:t> kunnen dus een </a:t>
            </a:r>
            <a:r>
              <a:rPr lang="el-GR" sz="1600" dirty="0" smtClean="0"/>
              <a:t>σ</a:t>
            </a:r>
            <a:r>
              <a:rPr lang="nl-NL" sz="1600" dirty="0" smtClean="0"/>
              <a:t> bonding en antibonding orbitaal creëren</a:t>
            </a:r>
          </a:p>
          <a:p>
            <a:endParaRPr lang="nl-NL" sz="1600" dirty="0"/>
          </a:p>
          <a:p>
            <a:endParaRPr lang="nl-NL" sz="1600" dirty="0" smtClean="0"/>
          </a:p>
          <a:p>
            <a:endParaRPr lang="nl-NL" sz="1600" dirty="0"/>
          </a:p>
          <a:p>
            <a:pPr marL="0" indent="0">
              <a:buNone/>
            </a:pPr>
            <a:endParaRPr lang="nl-NL" sz="1600" dirty="0" smtClean="0"/>
          </a:p>
          <a:p>
            <a:r>
              <a:rPr lang="nl-NL" sz="1600" dirty="0" smtClean="0"/>
              <a:t>Bijvoorbeeld 2p</a:t>
            </a:r>
            <a:r>
              <a:rPr lang="nl-NL" sz="1600" baseline="-25000" dirty="0" smtClean="0"/>
              <a:t>x</a:t>
            </a:r>
            <a:r>
              <a:rPr lang="nl-NL" sz="1600" dirty="0" smtClean="0"/>
              <a:t> en 2p</a:t>
            </a:r>
            <a:r>
              <a:rPr lang="nl-NL" sz="1600" baseline="-25000" dirty="0" smtClean="0"/>
              <a:t>y</a:t>
            </a:r>
            <a:r>
              <a:rPr lang="nl-NL" sz="1600" dirty="0" smtClean="0"/>
              <a:t> (loodrecht op </a:t>
            </a:r>
            <a:r>
              <a:rPr lang="nl-NL" sz="1600" dirty="0" err="1" smtClean="0"/>
              <a:t>internucleaire</a:t>
            </a:r>
            <a:r>
              <a:rPr lang="nl-NL" sz="1600" dirty="0" smtClean="0"/>
              <a:t> as) kunnen </a:t>
            </a:r>
            <a:r>
              <a:rPr lang="el-GR" sz="1600" dirty="0"/>
              <a:t>π</a:t>
            </a:r>
            <a:r>
              <a:rPr lang="nl-NL" sz="1600" dirty="0" smtClean="0"/>
              <a:t> bonding en antibonding orbitaal vormen </a:t>
            </a:r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8139" y="1506063"/>
            <a:ext cx="2199821" cy="1142215"/>
          </a:xfrm>
          <a:prstGeom prst="rect">
            <a:avLst/>
          </a:prstGeom>
        </p:spPr>
      </p:pic>
      <p:pic>
        <p:nvPicPr>
          <p:cNvPr id="5" name="Afbeelding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5828" y="1455679"/>
            <a:ext cx="2328409" cy="1192599"/>
          </a:xfrm>
          <a:prstGeom prst="rect">
            <a:avLst/>
          </a:prstGeom>
        </p:spPr>
      </p:pic>
      <p:pic>
        <p:nvPicPr>
          <p:cNvPr id="6" name="Afbeelding 5"/>
          <p:cNvPicPr>
            <a:picLocks noChangeAspect="1"/>
          </p:cNvPicPr>
          <p:nvPr/>
        </p:nvPicPr>
        <p:blipFill rotWithShape="1">
          <a:blip r:embed="rId5"/>
          <a:srcRect t="2407" b="1"/>
          <a:stretch/>
        </p:blipFill>
        <p:spPr>
          <a:xfrm>
            <a:off x="5036569" y="3164681"/>
            <a:ext cx="2066925" cy="1657350"/>
          </a:xfrm>
          <a:prstGeom prst="rect">
            <a:avLst/>
          </a:prstGeom>
        </p:spPr>
      </p:pic>
      <p:pic>
        <p:nvPicPr>
          <p:cNvPr id="7" name="Afbeelding 6"/>
          <p:cNvPicPr>
            <a:picLocks noChangeAspect="1"/>
          </p:cNvPicPr>
          <p:nvPr/>
        </p:nvPicPr>
        <p:blipFill rotWithShape="1">
          <a:blip r:embed="rId6"/>
          <a:srcRect t="3957"/>
          <a:stretch/>
        </p:blipFill>
        <p:spPr>
          <a:xfrm>
            <a:off x="2151339" y="3164681"/>
            <a:ext cx="1793420" cy="1536882"/>
          </a:xfrm>
          <a:prstGeom prst="rect">
            <a:avLst/>
          </a:prstGeom>
        </p:spPr>
      </p:pic>
      <p:sp>
        <p:nvSpPr>
          <p:cNvPr id="8" name="Tekstvak 7"/>
          <p:cNvSpPr txBox="1"/>
          <p:nvPr/>
        </p:nvSpPr>
        <p:spPr>
          <a:xfrm>
            <a:off x="0" y="454429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90F5F11-6B4C-4FF9-82EF-0B0E994E4306}" type="slidenum">
              <a:rPr lang="nl-NL" smtClean="0"/>
              <a:t>13</a:t>
            </a:fld>
            <a:endParaRPr lang="nl-NL" dirty="0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1A7FFB-7E9A-E347-8F80-8E2C647B3625}" type="slidenum">
              <a:rPr lang="nl-NL" smtClean="0"/>
              <a:t>13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40011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l-NL" dirty="0" smtClean="0"/>
              <a:t>Pariteit (spiegelreflectie) in </a:t>
            </a:r>
            <a:r>
              <a:rPr lang="el-GR" dirty="0"/>
              <a:t>π</a:t>
            </a:r>
            <a:r>
              <a:rPr lang="nl-NL" dirty="0" smtClean="0"/>
              <a:t> bonding en antibonding orbitalen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831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nl-NL" sz="1800" dirty="0" smtClean="0"/>
          </a:p>
          <a:p>
            <a:pPr marL="0" indent="0">
              <a:buNone/>
            </a:pPr>
            <a:endParaRPr lang="nl-NL" sz="1800" dirty="0"/>
          </a:p>
          <a:p>
            <a:pPr marL="0" indent="0">
              <a:buNone/>
            </a:pPr>
            <a:endParaRPr lang="nl-NL" sz="1800" dirty="0" smtClean="0"/>
          </a:p>
          <a:p>
            <a:pPr marL="0" indent="0">
              <a:buNone/>
            </a:pPr>
            <a:endParaRPr lang="nl-NL" sz="1800" dirty="0"/>
          </a:p>
          <a:p>
            <a:pPr marL="0" indent="0">
              <a:buNone/>
            </a:pPr>
            <a:endParaRPr lang="nl-NL" sz="1800" dirty="0" smtClean="0"/>
          </a:p>
          <a:p>
            <a:pPr marL="0" indent="0">
              <a:buNone/>
            </a:pPr>
            <a:endParaRPr lang="nl-NL" sz="1800" dirty="0" smtClean="0"/>
          </a:p>
          <a:p>
            <a:pPr marL="0" indent="0">
              <a:buNone/>
            </a:pPr>
            <a:endParaRPr lang="nl-NL" sz="1800" dirty="0"/>
          </a:p>
          <a:p>
            <a:pPr marL="0" indent="0">
              <a:buNone/>
            </a:pPr>
            <a:r>
              <a:rPr lang="nl-NL" sz="1800" dirty="0" smtClean="0"/>
              <a:t>In dit geval is de </a:t>
            </a:r>
            <a:r>
              <a:rPr lang="nl-NL" sz="1800" b="1" dirty="0" smtClean="0"/>
              <a:t>bonding</a:t>
            </a:r>
            <a:r>
              <a:rPr lang="nl-NL" sz="1800" dirty="0" smtClean="0"/>
              <a:t> orbitaal oneven pariteit (</a:t>
            </a:r>
            <a:r>
              <a:rPr lang="nl-NL" sz="1800" b="1" dirty="0" err="1" smtClean="0"/>
              <a:t>ungerade</a:t>
            </a:r>
            <a:r>
              <a:rPr lang="nl-NL" sz="1800" dirty="0" smtClean="0"/>
              <a:t>). (Let op: bij </a:t>
            </a:r>
            <a:r>
              <a:rPr lang="el-GR" sz="1800" dirty="0" smtClean="0"/>
              <a:t>σ</a:t>
            </a:r>
            <a:r>
              <a:rPr lang="nl-NL" sz="1800" dirty="0" smtClean="0"/>
              <a:t> orbitaal was dit andersom)</a:t>
            </a:r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756" y="1200151"/>
            <a:ext cx="2847521" cy="2201643"/>
          </a:xfrm>
          <a:prstGeom prst="rect">
            <a:avLst/>
          </a:prstGeom>
        </p:spPr>
      </p:pic>
      <p:pic>
        <p:nvPicPr>
          <p:cNvPr id="6" name="Afbeelding 5"/>
          <p:cNvPicPr>
            <a:picLocks noChangeAspect="1"/>
          </p:cNvPicPr>
          <p:nvPr/>
        </p:nvPicPr>
        <p:blipFill rotWithShape="1">
          <a:blip r:embed="rId3"/>
          <a:srcRect t="2407" b="1"/>
          <a:stretch/>
        </p:blipFill>
        <p:spPr>
          <a:xfrm>
            <a:off x="6687996" y="1372706"/>
            <a:ext cx="2066925" cy="1657350"/>
          </a:xfrm>
          <a:prstGeom prst="rect">
            <a:avLst/>
          </a:prstGeom>
        </p:spPr>
      </p:pic>
      <p:pic>
        <p:nvPicPr>
          <p:cNvPr id="7" name="Afbeelding 6"/>
          <p:cNvPicPr>
            <a:picLocks noChangeAspect="1"/>
          </p:cNvPicPr>
          <p:nvPr/>
        </p:nvPicPr>
        <p:blipFill rotWithShape="1">
          <a:blip r:embed="rId4"/>
          <a:srcRect t="3957"/>
          <a:stretch/>
        </p:blipFill>
        <p:spPr>
          <a:xfrm>
            <a:off x="4554422" y="1432940"/>
            <a:ext cx="1793420" cy="1536882"/>
          </a:xfrm>
          <a:prstGeom prst="rect">
            <a:avLst/>
          </a:prstGeom>
        </p:spPr>
      </p:pic>
      <p:sp>
        <p:nvSpPr>
          <p:cNvPr id="8" name="Tekstvak 7"/>
          <p:cNvSpPr txBox="1"/>
          <p:nvPr/>
        </p:nvSpPr>
        <p:spPr>
          <a:xfrm>
            <a:off x="0" y="4544291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58FDCAFB-E8E9-43C6-AF27-728DF1390719}" type="slidenum">
              <a:rPr lang="nl-NL" smtClean="0"/>
              <a:t>14</a:t>
            </a:fld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1A7FFB-7E9A-E347-8F80-8E2C647B3625}" type="slidenum">
              <a:rPr lang="nl-NL" smtClean="0"/>
              <a:t>14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82627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-212725"/>
            <a:ext cx="8229600" cy="857250"/>
          </a:xfrm>
        </p:spPr>
        <p:txBody>
          <a:bodyPr>
            <a:normAutofit fontScale="90000"/>
          </a:bodyPr>
          <a:lstStyle/>
          <a:p>
            <a:r>
              <a:rPr lang="nl-NL" dirty="0" smtClean="0"/>
              <a:t>Voorbeeld O</a:t>
            </a:r>
            <a:r>
              <a:rPr lang="nl-NL" baseline="-25000" dirty="0" smtClean="0"/>
              <a:t>2</a:t>
            </a:r>
            <a:r>
              <a:rPr lang="nl-NL" dirty="0" smtClean="0"/>
              <a:t> (Z=8, zowel </a:t>
            </a:r>
            <a:r>
              <a:rPr lang="el-GR" dirty="0"/>
              <a:t>σ</a:t>
            </a:r>
            <a:r>
              <a:rPr lang="nl-NL" dirty="0"/>
              <a:t> en </a:t>
            </a:r>
            <a:r>
              <a:rPr lang="el-GR" dirty="0" smtClean="0"/>
              <a:t>π</a:t>
            </a:r>
            <a:r>
              <a:rPr lang="nl-NL" dirty="0" smtClean="0"/>
              <a:t> bond en antibond) 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 dirty="0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9262" y="464457"/>
            <a:ext cx="3373988" cy="4719024"/>
          </a:xfrm>
          <a:prstGeom prst="rect">
            <a:avLst/>
          </a:prstGeom>
        </p:spPr>
      </p:pic>
      <p:pic>
        <p:nvPicPr>
          <p:cNvPr id="5" name="Afbeelding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7734" y="3879804"/>
            <a:ext cx="1177734" cy="1015660"/>
          </a:xfrm>
          <a:prstGeom prst="rect">
            <a:avLst/>
          </a:prstGeom>
        </p:spPr>
      </p:pic>
      <p:pic>
        <p:nvPicPr>
          <p:cNvPr id="6" name="Afbeelding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2075" y="2879334"/>
            <a:ext cx="1652313" cy="983255"/>
          </a:xfrm>
          <a:prstGeom prst="rect">
            <a:avLst/>
          </a:prstGeom>
        </p:spPr>
      </p:pic>
      <p:pic>
        <p:nvPicPr>
          <p:cNvPr id="8" name="Afbeelding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7872" y="1847954"/>
            <a:ext cx="1810441" cy="967382"/>
          </a:xfrm>
          <a:prstGeom prst="rect">
            <a:avLst/>
          </a:prstGeom>
        </p:spPr>
      </p:pic>
      <p:pic>
        <p:nvPicPr>
          <p:cNvPr id="9" name="Afbeelding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97131" y="3994464"/>
            <a:ext cx="1210569" cy="981269"/>
          </a:xfrm>
          <a:prstGeom prst="rect">
            <a:avLst/>
          </a:prstGeom>
        </p:spPr>
      </p:pic>
      <p:pic>
        <p:nvPicPr>
          <p:cNvPr id="11" name="Afbeelding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83169" y="2964805"/>
            <a:ext cx="1203529" cy="949812"/>
          </a:xfrm>
          <a:prstGeom prst="rect">
            <a:avLst/>
          </a:prstGeom>
        </p:spPr>
      </p:pic>
      <p:pic>
        <p:nvPicPr>
          <p:cNvPr id="12" name="Afbeelding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17834" y="1910534"/>
            <a:ext cx="1362124" cy="1014348"/>
          </a:xfrm>
          <a:prstGeom prst="rect">
            <a:avLst/>
          </a:prstGeom>
        </p:spPr>
      </p:pic>
      <p:pic>
        <p:nvPicPr>
          <p:cNvPr id="13" name="Afbeelding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31717" y="872286"/>
            <a:ext cx="1288843" cy="983771"/>
          </a:xfrm>
          <a:prstGeom prst="rect">
            <a:avLst/>
          </a:prstGeom>
        </p:spPr>
      </p:pic>
      <p:pic>
        <p:nvPicPr>
          <p:cNvPr id="14" name="Afbeelding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57873" y="814678"/>
            <a:ext cx="1810441" cy="988268"/>
          </a:xfrm>
          <a:prstGeom prst="rect">
            <a:avLst/>
          </a:prstGeom>
        </p:spPr>
      </p:pic>
      <p:sp>
        <p:nvSpPr>
          <p:cNvPr id="15" name="Tekstvak 14"/>
          <p:cNvSpPr txBox="1"/>
          <p:nvPr/>
        </p:nvSpPr>
        <p:spPr>
          <a:xfrm>
            <a:off x="1602022" y="391523"/>
            <a:ext cx="7402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800" dirty="0"/>
              <a:t>σ</a:t>
            </a:r>
            <a:endParaRPr lang="nl-NL" sz="2800" dirty="0"/>
          </a:p>
        </p:txBody>
      </p:sp>
      <p:sp>
        <p:nvSpPr>
          <p:cNvPr id="16" name="Tekstvak 15"/>
          <p:cNvSpPr txBox="1"/>
          <p:nvPr/>
        </p:nvSpPr>
        <p:spPr>
          <a:xfrm>
            <a:off x="7343337" y="379577"/>
            <a:ext cx="7402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800" dirty="0" smtClean="0"/>
              <a:t>π</a:t>
            </a:r>
            <a:endParaRPr lang="nl-NL" sz="2800" dirty="0"/>
          </a:p>
        </p:txBody>
      </p:sp>
      <p:cxnSp>
        <p:nvCxnSpPr>
          <p:cNvPr id="18" name="Rechte verbindingslijn 17"/>
          <p:cNvCxnSpPr>
            <a:stCxn id="14" idx="3"/>
          </p:cNvCxnSpPr>
          <p:nvPr/>
        </p:nvCxnSpPr>
        <p:spPr>
          <a:xfrm flipV="1">
            <a:off x="2668314" y="1072444"/>
            <a:ext cx="1531153" cy="236368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Rechte verbindingslijn 18"/>
          <p:cNvCxnSpPr/>
          <p:nvPr/>
        </p:nvCxnSpPr>
        <p:spPr>
          <a:xfrm>
            <a:off x="2684409" y="2417708"/>
            <a:ext cx="1531153" cy="953253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Rechte verbindingslijn 20"/>
          <p:cNvCxnSpPr/>
          <p:nvPr/>
        </p:nvCxnSpPr>
        <p:spPr>
          <a:xfrm>
            <a:off x="2630031" y="3556266"/>
            <a:ext cx="1531153" cy="306323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Rechte verbindingslijn 22"/>
          <p:cNvCxnSpPr/>
          <p:nvPr/>
        </p:nvCxnSpPr>
        <p:spPr>
          <a:xfrm>
            <a:off x="2495381" y="4398108"/>
            <a:ext cx="1665803" cy="417555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Rechte verbindingslijn 24"/>
          <p:cNvCxnSpPr/>
          <p:nvPr/>
        </p:nvCxnSpPr>
        <p:spPr>
          <a:xfrm flipV="1">
            <a:off x="5199714" y="1364171"/>
            <a:ext cx="1531153" cy="341046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Rechte verbindingslijn 26"/>
          <p:cNvCxnSpPr/>
          <p:nvPr/>
        </p:nvCxnSpPr>
        <p:spPr>
          <a:xfrm>
            <a:off x="5199714" y="1910534"/>
            <a:ext cx="1662767" cy="350309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Rechte verbindingslijn 29"/>
          <p:cNvCxnSpPr/>
          <p:nvPr/>
        </p:nvCxnSpPr>
        <p:spPr>
          <a:xfrm>
            <a:off x="5171913" y="2601404"/>
            <a:ext cx="1736211" cy="570774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Rechte verbindingslijn 31"/>
          <p:cNvCxnSpPr/>
          <p:nvPr/>
        </p:nvCxnSpPr>
        <p:spPr>
          <a:xfrm>
            <a:off x="5087987" y="2685839"/>
            <a:ext cx="1820137" cy="1594211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Rechthoek 34"/>
          <p:cNvSpPr/>
          <p:nvPr/>
        </p:nvSpPr>
        <p:spPr>
          <a:xfrm>
            <a:off x="4951175" y="2391180"/>
            <a:ext cx="130337" cy="130337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6" name="Rechthoek 35"/>
          <p:cNvSpPr/>
          <p:nvPr/>
        </p:nvSpPr>
        <p:spPr>
          <a:xfrm>
            <a:off x="4939071" y="1603740"/>
            <a:ext cx="130337" cy="130337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" name="Tekstvak 25"/>
          <p:cNvSpPr txBox="1"/>
          <p:nvPr/>
        </p:nvSpPr>
        <p:spPr>
          <a:xfrm>
            <a:off x="0" y="4544291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433257E-9B27-421A-B1EA-F08FFBC8B529}" type="slidenum">
              <a:rPr lang="nl-NL" smtClean="0"/>
              <a:t>15</a:t>
            </a:fld>
            <a:endParaRPr lang="nl-NL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1A7FFB-7E9A-E347-8F80-8E2C647B3625}" type="slidenum">
              <a:rPr lang="nl-NL" smtClean="0"/>
              <a:t>15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028033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Korte oefening: elektronconfiguratie O</a:t>
            </a:r>
            <a:r>
              <a:rPr lang="nl-NL" baseline="-25000" dirty="0" smtClean="0"/>
              <a:t>2</a:t>
            </a:r>
            <a:endParaRPr lang="nl-NL" baseline="-25000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smtClean="0"/>
              <a:t>Wat is de elektronconfiguratie van O</a:t>
            </a:r>
            <a:r>
              <a:rPr lang="nl-NL" baseline="-25000" dirty="0" smtClean="0"/>
              <a:t>2</a:t>
            </a:r>
            <a:r>
              <a:rPr lang="nl-NL" dirty="0" smtClean="0"/>
              <a:t>?</a:t>
            </a:r>
          </a:p>
          <a:p>
            <a:endParaRPr lang="nl-NL" dirty="0"/>
          </a:p>
          <a:p>
            <a:r>
              <a:rPr lang="nl-NL" dirty="0" smtClean="0"/>
              <a:t>1</a:t>
            </a:r>
            <a:r>
              <a:rPr lang="el-GR" dirty="0" smtClean="0"/>
              <a:t>σ</a:t>
            </a:r>
            <a:r>
              <a:rPr lang="nl-NL" baseline="-25000" dirty="0" smtClean="0"/>
              <a:t>g</a:t>
            </a:r>
            <a:r>
              <a:rPr lang="nl-NL" baseline="30000" dirty="0" smtClean="0"/>
              <a:t>2</a:t>
            </a:r>
            <a:r>
              <a:rPr lang="nl-NL" dirty="0" smtClean="0"/>
              <a:t> 1</a:t>
            </a:r>
            <a:r>
              <a:rPr lang="el-GR" dirty="0" smtClean="0"/>
              <a:t>σ</a:t>
            </a:r>
            <a:r>
              <a:rPr lang="nl-NL" baseline="-25000" dirty="0" smtClean="0"/>
              <a:t>u</a:t>
            </a:r>
            <a:r>
              <a:rPr lang="nl-NL" baseline="30000" dirty="0" smtClean="0"/>
              <a:t>2 </a:t>
            </a:r>
            <a:r>
              <a:rPr lang="nl-NL" dirty="0" smtClean="0"/>
              <a:t>2</a:t>
            </a:r>
            <a:r>
              <a:rPr lang="el-GR" dirty="0" smtClean="0"/>
              <a:t>σ</a:t>
            </a:r>
            <a:r>
              <a:rPr lang="nl-NL" baseline="-25000" dirty="0" smtClean="0"/>
              <a:t>g</a:t>
            </a:r>
            <a:r>
              <a:rPr lang="nl-NL" baseline="30000" dirty="0" smtClean="0"/>
              <a:t>2 </a:t>
            </a:r>
            <a:r>
              <a:rPr lang="nl-NL" dirty="0" smtClean="0"/>
              <a:t>1</a:t>
            </a:r>
            <a:r>
              <a:rPr lang="el-GR" dirty="0" smtClean="0"/>
              <a:t>π</a:t>
            </a:r>
            <a:r>
              <a:rPr lang="nl-NL" baseline="-25000" dirty="0" smtClean="0"/>
              <a:t>u</a:t>
            </a:r>
            <a:r>
              <a:rPr lang="nl-NL" baseline="30000" dirty="0" smtClean="0"/>
              <a:t>4 </a:t>
            </a:r>
            <a:r>
              <a:rPr lang="nl-NL" dirty="0" smtClean="0"/>
              <a:t>1</a:t>
            </a:r>
            <a:r>
              <a:rPr lang="el-GR" dirty="0" smtClean="0"/>
              <a:t>π</a:t>
            </a:r>
            <a:r>
              <a:rPr lang="nl-NL" baseline="-25000" dirty="0" smtClean="0"/>
              <a:t>g</a:t>
            </a:r>
            <a:r>
              <a:rPr lang="nl-NL" baseline="30000" dirty="0" smtClean="0"/>
              <a:t>2</a:t>
            </a:r>
            <a:endParaRPr lang="nl-NL" baseline="30000" dirty="0"/>
          </a:p>
          <a:p>
            <a:endParaRPr lang="nl-NL" dirty="0" smtClean="0"/>
          </a:p>
          <a:p>
            <a:endParaRPr lang="nl-NL" dirty="0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6882" y="1765299"/>
            <a:ext cx="2008067" cy="2808581"/>
          </a:xfrm>
          <a:prstGeom prst="rect">
            <a:avLst/>
          </a:prstGeom>
        </p:spPr>
      </p:pic>
      <p:sp>
        <p:nvSpPr>
          <p:cNvPr id="5" name="Tekstvak 4"/>
          <p:cNvSpPr txBox="1"/>
          <p:nvPr/>
        </p:nvSpPr>
        <p:spPr>
          <a:xfrm>
            <a:off x="0" y="4544291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76C58C1-9229-4140-8254-DEB1B32B1FC2}" type="slidenum">
              <a:rPr lang="nl-NL" smtClean="0"/>
              <a:t>16</a:t>
            </a:fld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1A7FFB-7E9A-E347-8F80-8E2C647B3625}" type="slidenum">
              <a:rPr lang="nl-NL" smtClean="0"/>
              <a:t>16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8719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l-NL" dirty="0" smtClean="0"/>
              <a:t>Orbitaal energie diagram </a:t>
            </a:r>
            <a:r>
              <a:rPr lang="nl-NL" dirty="0"/>
              <a:t>voor </a:t>
            </a:r>
            <a:r>
              <a:rPr lang="nl-NL" dirty="0" err="1"/>
              <a:t>homonucleaire</a:t>
            </a:r>
            <a:r>
              <a:rPr lang="nl-NL" dirty="0"/>
              <a:t> </a:t>
            </a:r>
            <a:r>
              <a:rPr lang="nl-NL" dirty="0" err="1"/>
              <a:t>diatomische</a:t>
            </a:r>
            <a:r>
              <a:rPr lang="nl-NL" dirty="0"/>
              <a:t> moleculen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457200" y="1063625"/>
            <a:ext cx="8229600" cy="3011108"/>
          </a:xfrm>
        </p:spPr>
        <p:txBody>
          <a:bodyPr>
            <a:normAutofit/>
          </a:bodyPr>
          <a:lstStyle/>
          <a:p>
            <a:r>
              <a:rPr lang="nl-NL" sz="1800" dirty="0" smtClean="0"/>
              <a:t>Orbitaal </a:t>
            </a:r>
            <a:r>
              <a:rPr lang="nl-NL" sz="1800" dirty="0" err="1" smtClean="0"/>
              <a:t>energiën</a:t>
            </a:r>
            <a:r>
              <a:rPr lang="nl-NL" sz="1800" dirty="0" smtClean="0"/>
              <a:t> verschuiven iets voor verschillende atoomsoorten, met een verschuiving tussen 1</a:t>
            </a:r>
            <a:r>
              <a:rPr lang="el-GR" sz="1800" dirty="0" smtClean="0"/>
              <a:t>π</a:t>
            </a:r>
            <a:r>
              <a:rPr lang="nl-NL" sz="1800" baseline="-25000" dirty="0" smtClean="0"/>
              <a:t>u</a:t>
            </a:r>
            <a:r>
              <a:rPr lang="nl-NL" sz="1800" dirty="0" smtClean="0"/>
              <a:t> en 2</a:t>
            </a:r>
            <a:r>
              <a:rPr lang="el-GR" sz="1800" dirty="0" smtClean="0"/>
              <a:t>σ</a:t>
            </a:r>
            <a:r>
              <a:rPr lang="nl-NL" sz="1800" baseline="-25000" dirty="0" smtClean="0"/>
              <a:t>g</a:t>
            </a:r>
            <a:r>
              <a:rPr lang="nl-NL" sz="1800" dirty="0" smtClean="0"/>
              <a:t> tussen N</a:t>
            </a:r>
            <a:r>
              <a:rPr lang="nl-NL" sz="1800" baseline="-25000" dirty="0" smtClean="0"/>
              <a:t>2</a:t>
            </a:r>
            <a:r>
              <a:rPr lang="nl-NL" sz="1800" dirty="0" smtClean="0"/>
              <a:t> en O</a:t>
            </a:r>
            <a:r>
              <a:rPr lang="nl-NL" sz="1800" baseline="-25000" dirty="0" smtClean="0"/>
              <a:t>2</a:t>
            </a:r>
            <a:endParaRPr lang="nl-NL" sz="1800" baseline="-25000" dirty="0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200" y="1817310"/>
            <a:ext cx="4572000" cy="2600325"/>
          </a:xfrm>
          <a:prstGeom prst="rect">
            <a:avLst/>
          </a:prstGeom>
        </p:spPr>
      </p:pic>
      <p:pic>
        <p:nvPicPr>
          <p:cNvPr id="5" name="Afbeelding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9211" y="1447421"/>
            <a:ext cx="1786775" cy="2525712"/>
          </a:xfrm>
          <a:prstGeom prst="rect">
            <a:avLst/>
          </a:prstGeom>
        </p:spPr>
      </p:pic>
      <p:sp>
        <p:nvSpPr>
          <p:cNvPr id="6" name="Tekstvak 5"/>
          <p:cNvSpPr txBox="1"/>
          <p:nvPr/>
        </p:nvSpPr>
        <p:spPr>
          <a:xfrm>
            <a:off x="6289211" y="3895264"/>
            <a:ext cx="19530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smtClean="0"/>
              <a:t>Orbitaal energie diagram voor Li</a:t>
            </a:r>
            <a:r>
              <a:rPr lang="nl-NL" baseline="-25000" dirty="0" smtClean="0"/>
              <a:t>2</a:t>
            </a:r>
            <a:r>
              <a:rPr lang="nl-NL" dirty="0" smtClean="0"/>
              <a:t> t/m N</a:t>
            </a:r>
            <a:r>
              <a:rPr lang="nl-NL" baseline="-25000" dirty="0" smtClean="0"/>
              <a:t>2</a:t>
            </a:r>
            <a:endParaRPr lang="nl-NL" baseline="-25000" dirty="0"/>
          </a:p>
        </p:txBody>
      </p:sp>
      <p:sp>
        <p:nvSpPr>
          <p:cNvPr id="7" name="Tekstvak 6"/>
          <p:cNvSpPr txBox="1"/>
          <p:nvPr/>
        </p:nvSpPr>
        <p:spPr>
          <a:xfrm>
            <a:off x="0" y="4544291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7C9E4C40-7355-4BAD-B9D0-367A7028884B}" type="slidenum">
              <a:rPr lang="nl-NL" smtClean="0"/>
              <a:t>17</a:t>
            </a:fld>
            <a:endParaRPr lang="nl-NL" dirty="0"/>
          </a:p>
        </p:txBody>
      </p:sp>
      <p:sp>
        <p:nvSpPr>
          <p:cNvPr id="8" name="Tijdelijke aanduiding voor dianumm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1A7FFB-7E9A-E347-8F80-8E2C647B3625}" type="slidenum">
              <a:rPr lang="nl-NL" smtClean="0"/>
              <a:t>17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94558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hoek 4"/>
          <p:cNvSpPr/>
          <p:nvPr/>
        </p:nvSpPr>
        <p:spPr>
          <a:xfrm>
            <a:off x="180622" y="4346222"/>
            <a:ext cx="1128889" cy="6321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Rechthoek 5"/>
          <p:cNvSpPr/>
          <p:nvPr/>
        </p:nvSpPr>
        <p:spPr>
          <a:xfrm>
            <a:off x="7783688" y="4182532"/>
            <a:ext cx="1128889" cy="7958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" name="Tekstvak 3"/>
          <p:cNvSpPr txBox="1"/>
          <p:nvPr/>
        </p:nvSpPr>
        <p:spPr>
          <a:xfrm>
            <a:off x="0" y="4544291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53C91A75-35CF-44BA-94C8-389DBC027818}" type="slidenum">
              <a:rPr lang="nl-NL" smtClean="0"/>
              <a:t>18</a:t>
            </a:fld>
            <a:endParaRPr lang="nl-NL" dirty="0"/>
          </a:p>
        </p:txBody>
      </p:sp>
      <p:sp>
        <p:nvSpPr>
          <p:cNvPr id="2" name="Tijdelijke aanduiding voor dianumm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1A7FFB-7E9A-E347-8F80-8E2C647B3625}" type="slidenum">
              <a:rPr lang="nl-NL" smtClean="0"/>
              <a:t>18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12410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Bond order ‘b’</a:t>
            </a:r>
            <a:endParaRPr lang="nl-NL" dirty="0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5015" y="2387386"/>
            <a:ext cx="2013474" cy="1423701"/>
          </a:xfrm>
          <a:prstGeom prst="rect">
            <a:avLst/>
          </a:prstGeom>
        </p:spPr>
      </p:pic>
      <p:sp>
        <p:nvSpPr>
          <p:cNvPr id="5" name="Tekstvak 4"/>
          <p:cNvSpPr txBox="1"/>
          <p:nvPr/>
        </p:nvSpPr>
        <p:spPr>
          <a:xfrm>
            <a:off x="4511504" y="3006774"/>
            <a:ext cx="314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smtClean="0"/>
              <a:t>b = ½ (2 – 0) = 1		H-H</a:t>
            </a:r>
            <a:endParaRPr lang="nl-NL" dirty="0"/>
          </a:p>
        </p:txBody>
      </p:sp>
      <p:sp>
        <p:nvSpPr>
          <p:cNvPr id="6" name="Rechthoek 5"/>
          <p:cNvSpPr/>
          <p:nvPr/>
        </p:nvSpPr>
        <p:spPr>
          <a:xfrm>
            <a:off x="2099733" y="2387386"/>
            <a:ext cx="5317067" cy="15750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7" name="Afbeelding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1122" y="2736574"/>
            <a:ext cx="2028245" cy="1413815"/>
          </a:xfrm>
          <a:prstGeom prst="rect">
            <a:avLst/>
          </a:prstGeom>
        </p:spPr>
      </p:pic>
      <p:sp>
        <p:nvSpPr>
          <p:cNvPr id="8" name="Tekstvak 7"/>
          <p:cNvSpPr txBox="1"/>
          <p:nvPr/>
        </p:nvSpPr>
        <p:spPr>
          <a:xfrm>
            <a:off x="4064000" y="3006774"/>
            <a:ext cx="325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smtClean="0"/>
              <a:t>b = ½ (2-2) = 0    (geen binding)</a:t>
            </a:r>
            <a:endParaRPr lang="nl-NL" dirty="0"/>
          </a:p>
        </p:txBody>
      </p:sp>
      <p:sp>
        <p:nvSpPr>
          <p:cNvPr id="9" name="Rechthoek 8"/>
          <p:cNvSpPr/>
          <p:nvPr/>
        </p:nvSpPr>
        <p:spPr>
          <a:xfrm>
            <a:off x="1749778" y="2736574"/>
            <a:ext cx="5384800" cy="14138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NL" sz="1800" dirty="0" smtClean="0"/>
              <a:t>Bond order geeft de netto binding in een </a:t>
            </a:r>
            <a:r>
              <a:rPr lang="nl-NL" sz="1800" dirty="0" err="1" smtClean="0"/>
              <a:t>diatomisch</a:t>
            </a:r>
            <a:r>
              <a:rPr lang="nl-NL" sz="1800" dirty="0" smtClean="0"/>
              <a:t> molecuul weer:</a:t>
            </a:r>
          </a:p>
          <a:p>
            <a:r>
              <a:rPr lang="nl-NL" sz="1800" i="1" dirty="0" smtClean="0"/>
              <a:t>b</a:t>
            </a:r>
            <a:r>
              <a:rPr lang="nl-NL" sz="1800" dirty="0" smtClean="0"/>
              <a:t> = ½ (</a:t>
            </a:r>
            <a:r>
              <a:rPr lang="nl-NL" sz="1800" i="1" dirty="0" smtClean="0"/>
              <a:t>n</a:t>
            </a:r>
            <a:r>
              <a:rPr lang="nl-NL" sz="1800" dirty="0" smtClean="0"/>
              <a:t> – </a:t>
            </a:r>
            <a:r>
              <a:rPr lang="nl-NL" sz="1800" i="1" dirty="0" smtClean="0"/>
              <a:t>n</a:t>
            </a:r>
            <a:r>
              <a:rPr lang="nl-NL" sz="1800" dirty="0" smtClean="0"/>
              <a:t>*), n aantal elektronen in bonding orbitalen, n* in antibonding</a:t>
            </a:r>
          </a:p>
          <a:p>
            <a:r>
              <a:rPr lang="nl-NL" sz="1800" dirty="0" smtClean="0"/>
              <a:t>Vraag: wat is de bond order van H</a:t>
            </a:r>
            <a:r>
              <a:rPr lang="nl-NL" sz="1800" baseline="-25000" dirty="0" smtClean="0"/>
              <a:t>2</a:t>
            </a:r>
            <a:r>
              <a:rPr lang="nl-NL" sz="1800" dirty="0" smtClean="0"/>
              <a:t>? </a:t>
            </a:r>
          </a:p>
          <a:p>
            <a:r>
              <a:rPr lang="nl-NL" sz="1800" dirty="0" smtClean="0"/>
              <a:t>Vraag: wat is de bond order van He</a:t>
            </a:r>
            <a:r>
              <a:rPr lang="nl-NL" sz="1800" baseline="-25000" dirty="0" smtClean="0"/>
              <a:t>2</a:t>
            </a:r>
            <a:r>
              <a:rPr lang="nl-NL" sz="1800" dirty="0" smtClean="0"/>
              <a:t>?</a:t>
            </a:r>
          </a:p>
          <a:p>
            <a:r>
              <a:rPr lang="nl-NL" sz="1800" dirty="0" smtClean="0"/>
              <a:t>Vraag: wat is de bond order van O</a:t>
            </a:r>
            <a:r>
              <a:rPr lang="nl-NL" sz="1800" baseline="-25000" dirty="0" smtClean="0"/>
              <a:t>2</a:t>
            </a:r>
            <a:r>
              <a:rPr lang="nl-NL" sz="1800" dirty="0" smtClean="0"/>
              <a:t>? </a:t>
            </a:r>
          </a:p>
          <a:p>
            <a:r>
              <a:rPr lang="nl-NL" sz="1800" dirty="0" smtClean="0"/>
              <a:t>1</a:t>
            </a:r>
            <a:r>
              <a:rPr lang="el-GR" sz="1800" dirty="0"/>
              <a:t>σ</a:t>
            </a:r>
            <a:r>
              <a:rPr lang="nl-NL" sz="1800" baseline="-25000" dirty="0"/>
              <a:t>g</a:t>
            </a:r>
            <a:r>
              <a:rPr lang="nl-NL" sz="1800" baseline="30000" dirty="0"/>
              <a:t>2</a:t>
            </a:r>
            <a:r>
              <a:rPr lang="nl-NL" sz="1800" dirty="0"/>
              <a:t> 1</a:t>
            </a:r>
            <a:r>
              <a:rPr lang="el-GR" sz="1800" dirty="0"/>
              <a:t>σ</a:t>
            </a:r>
            <a:r>
              <a:rPr lang="nl-NL" sz="1800" baseline="-25000" dirty="0"/>
              <a:t>u</a:t>
            </a:r>
            <a:r>
              <a:rPr lang="nl-NL" sz="1800" baseline="30000" dirty="0"/>
              <a:t>2 </a:t>
            </a:r>
            <a:r>
              <a:rPr lang="nl-NL" sz="1800" dirty="0"/>
              <a:t>2</a:t>
            </a:r>
            <a:r>
              <a:rPr lang="el-GR" sz="1800" dirty="0"/>
              <a:t>σ</a:t>
            </a:r>
            <a:r>
              <a:rPr lang="nl-NL" sz="1800" baseline="-25000" dirty="0"/>
              <a:t>g</a:t>
            </a:r>
            <a:r>
              <a:rPr lang="nl-NL" sz="1800" baseline="30000" dirty="0"/>
              <a:t>2 </a:t>
            </a:r>
            <a:r>
              <a:rPr lang="nl-NL" sz="1800" dirty="0"/>
              <a:t>1</a:t>
            </a:r>
            <a:r>
              <a:rPr lang="el-GR" sz="1800" dirty="0"/>
              <a:t>π</a:t>
            </a:r>
            <a:r>
              <a:rPr lang="nl-NL" sz="1800" baseline="-25000" dirty="0"/>
              <a:t>u</a:t>
            </a:r>
            <a:r>
              <a:rPr lang="nl-NL" sz="1800" baseline="30000" dirty="0"/>
              <a:t>4 </a:t>
            </a:r>
            <a:r>
              <a:rPr lang="nl-NL" sz="1800" dirty="0"/>
              <a:t>1</a:t>
            </a:r>
            <a:r>
              <a:rPr lang="el-GR" sz="1800" dirty="0"/>
              <a:t>π</a:t>
            </a:r>
            <a:r>
              <a:rPr lang="nl-NL" sz="1800" baseline="-25000" dirty="0" smtClean="0"/>
              <a:t>g</a:t>
            </a:r>
            <a:r>
              <a:rPr lang="nl-NL" sz="1800" baseline="30000" dirty="0" smtClean="0"/>
              <a:t>2</a:t>
            </a:r>
            <a:r>
              <a:rPr lang="nl-NL" sz="1800" baseline="-25000" dirty="0" smtClean="0"/>
              <a:t> </a:t>
            </a:r>
            <a:r>
              <a:rPr lang="nl-NL" sz="1800" dirty="0" smtClean="0"/>
              <a:t>, b = ½ (8 – 4) = 2 </a:t>
            </a:r>
          </a:p>
          <a:p>
            <a:r>
              <a:rPr lang="nl-NL" sz="1800" dirty="0" smtClean="0"/>
              <a:t>Vraag: wat is de bond order van N</a:t>
            </a:r>
            <a:r>
              <a:rPr lang="nl-NL" sz="1800" baseline="-25000" dirty="0" smtClean="0"/>
              <a:t>2</a:t>
            </a:r>
            <a:r>
              <a:rPr lang="nl-NL" sz="1800" dirty="0" smtClean="0"/>
              <a:t>?</a:t>
            </a:r>
          </a:p>
          <a:p>
            <a:r>
              <a:rPr lang="nl-NL" sz="1800" dirty="0" smtClean="0"/>
              <a:t>½ (8 – 2) = 3</a:t>
            </a:r>
            <a:endParaRPr lang="nl-NL" sz="1800" dirty="0"/>
          </a:p>
          <a:p>
            <a:endParaRPr lang="nl-NL" sz="1800" dirty="0"/>
          </a:p>
        </p:txBody>
      </p:sp>
      <p:pic>
        <p:nvPicPr>
          <p:cNvPr id="10" name="Afbeelding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2302" y="1928584"/>
            <a:ext cx="1786775" cy="2525712"/>
          </a:xfrm>
          <a:prstGeom prst="rect">
            <a:avLst/>
          </a:prstGeom>
        </p:spPr>
      </p:pic>
      <p:sp>
        <p:nvSpPr>
          <p:cNvPr id="11" name="Tekstvak 10"/>
          <p:cNvSpPr txBox="1"/>
          <p:nvPr/>
        </p:nvSpPr>
        <p:spPr>
          <a:xfrm>
            <a:off x="0" y="4544291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90D2414A-73C2-48C2-943C-A0B128DCC55B}" type="slidenum">
              <a:rPr lang="nl-NL" smtClean="0"/>
              <a:t>19</a:t>
            </a:fld>
            <a:endParaRPr lang="nl-NL" dirty="0"/>
          </a:p>
        </p:txBody>
      </p:sp>
      <p:sp>
        <p:nvSpPr>
          <p:cNvPr id="12" name="Tijdelijke aanduiding voor dianumm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1A7FFB-7E9A-E347-8F80-8E2C647B3625}" type="slidenum">
              <a:rPr lang="nl-NL" smtClean="0"/>
              <a:t>19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32188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8" grpId="0"/>
      <p:bldP spid="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Herhaling stof van voor de vakantie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580396"/>
          </a:xfrm>
        </p:spPr>
        <p:txBody>
          <a:bodyPr>
            <a:normAutofit/>
          </a:bodyPr>
          <a:lstStyle/>
          <a:p>
            <a:r>
              <a:rPr lang="nl-NL" sz="1800" dirty="0" smtClean="0"/>
              <a:t>En: </a:t>
            </a:r>
            <a:r>
              <a:rPr lang="nl-NL" sz="1800" dirty="0" err="1" smtClean="0"/>
              <a:t>molecular</a:t>
            </a:r>
            <a:r>
              <a:rPr lang="nl-NL" sz="1800" dirty="0" smtClean="0"/>
              <a:t> orbital (MO) </a:t>
            </a:r>
            <a:r>
              <a:rPr lang="nl-NL" sz="1800" dirty="0" err="1" smtClean="0"/>
              <a:t>theory</a:t>
            </a:r>
            <a:r>
              <a:rPr lang="nl-NL" sz="1800" dirty="0" smtClean="0"/>
              <a:t> voor </a:t>
            </a:r>
            <a:br>
              <a:rPr lang="nl-NL" sz="1800" dirty="0" smtClean="0"/>
            </a:br>
            <a:r>
              <a:rPr lang="nl-NL" sz="1800" dirty="0" err="1" smtClean="0"/>
              <a:t>diatomische</a:t>
            </a:r>
            <a:r>
              <a:rPr lang="nl-NL" sz="1800" dirty="0" smtClean="0"/>
              <a:t> </a:t>
            </a:r>
            <a:r>
              <a:rPr lang="nl-NL" sz="1800" dirty="0" err="1" smtClean="0"/>
              <a:t>homonucleaire</a:t>
            </a:r>
            <a:r>
              <a:rPr lang="nl-NL" sz="1800" dirty="0" smtClean="0"/>
              <a:t> moleculen</a:t>
            </a:r>
          </a:p>
          <a:p>
            <a:endParaRPr lang="nl-NL" sz="1800" dirty="0" smtClean="0"/>
          </a:p>
          <a:p>
            <a:r>
              <a:rPr lang="nl-NL" sz="1800" dirty="0" smtClean="0"/>
              <a:t>Bij atoomorbitalen met ongepaarde </a:t>
            </a:r>
            <a:br>
              <a:rPr lang="nl-NL" sz="1800" dirty="0" smtClean="0"/>
            </a:br>
            <a:r>
              <a:rPr lang="nl-NL" sz="1800" dirty="0" smtClean="0"/>
              <a:t>elektronen kunnen de golffuncties </a:t>
            </a:r>
            <a:br>
              <a:rPr lang="nl-NL" sz="1800" dirty="0" smtClean="0"/>
            </a:br>
            <a:r>
              <a:rPr lang="nl-NL" sz="1800" dirty="0" smtClean="0"/>
              <a:t>overlappen: ze hybridiseren tot een </a:t>
            </a:r>
            <a:br>
              <a:rPr lang="nl-NL" sz="1800" dirty="0" smtClean="0"/>
            </a:br>
            <a:r>
              <a:rPr lang="nl-NL" sz="1800" dirty="0" smtClean="0"/>
              <a:t>molecuulorbitaal </a:t>
            </a:r>
          </a:p>
          <a:p>
            <a:endParaRPr lang="nl-NL" sz="1800" dirty="0"/>
          </a:p>
          <a:p>
            <a:r>
              <a:rPr lang="nl-NL" sz="1800" dirty="0" smtClean="0"/>
              <a:t>Bij sommige atomen is het energetisch gunstig om eerst de atoomorbitalen met elkaar te laten hybridiseren vóór ze bindingen aangaan met andere atomen. Een veelvoorkomend voorbeeld is koolstof.</a:t>
            </a:r>
            <a:endParaRPr lang="nl-NL" sz="1800" dirty="0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9821" y="1200151"/>
            <a:ext cx="3766431" cy="143265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1A7FFB-7E9A-E347-8F80-8E2C647B3625}" type="slidenum">
              <a:rPr lang="nl-NL" smtClean="0"/>
              <a:t>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33851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Waarom </a:t>
            </a:r>
            <a:r>
              <a:rPr lang="nl-NL" dirty="0" err="1" smtClean="0"/>
              <a:t>molecular</a:t>
            </a:r>
            <a:r>
              <a:rPr lang="nl-NL" dirty="0" smtClean="0"/>
              <a:t> orbital </a:t>
            </a:r>
            <a:r>
              <a:rPr lang="nl-NL" dirty="0" err="1" smtClean="0"/>
              <a:t>theory</a:t>
            </a:r>
            <a:r>
              <a:rPr lang="nl-NL" dirty="0" smtClean="0"/>
              <a:t>?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457200" y="936978"/>
            <a:ext cx="8229600" cy="3636902"/>
          </a:xfrm>
        </p:spPr>
        <p:txBody>
          <a:bodyPr/>
          <a:lstStyle/>
          <a:p>
            <a:r>
              <a:rPr lang="nl-NL" sz="1800" dirty="0" smtClean="0"/>
              <a:t>Met </a:t>
            </a:r>
            <a:r>
              <a:rPr lang="nl-NL" sz="1800" dirty="0" err="1" smtClean="0"/>
              <a:t>valence</a:t>
            </a:r>
            <a:r>
              <a:rPr lang="nl-NL" sz="1800" dirty="0" smtClean="0"/>
              <a:t> bond (VB) </a:t>
            </a:r>
            <a:r>
              <a:rPr lang="nl-NL" sz="1800" dirty="0" err="1" smtClean="0"/>
              <a:t>theory</a:t>
            </a:r>
            <a:r>
              <a:rPr lang="nl-NL" sz="1800" dirty="0" smtClean="0"/>
              <a:t> wisten we al dat bijv. O</a:t>
            </a:r>
            <a:r>
              <a:rPr lang="nl-NL" sz="1800" baseline="-25000" dirty="0" smtClean="0"/>
              <a:t>2</a:t>
            </a:r>
            <a:r>
              <a:rPr lang="nl-NL" sz="1800" dirty="0" smtClean="0"/>
              <a:t> twee covalente bindingen heeft.</a:t>
            </a:r>
          </a:p>
          <a:p>
            <a:r>
              <a:rPr lang="nl-NL" sz="1800" dirty="0" smtClean="0"/>
              <a:t>Echter, met MO </a:t>
            </a:r>
            <a:r>
              <a:rPr lang="nl-NL" sz="1800" dirty="0" err="1" smtClean="0"/>
              <a:t>theory</a:t>
            </a:r>
            <a:r>
              <a:rPr lang="nl-NL" sz="1800" dirty="0" smtClean="0"/>
              <a:t> kunnen ook magnetische eigenschappen worden voorspeld.</a:t>
            </a:r>
          </a:p>
          <a:p>
            <a:r>
              <a:rPr lang="nl-NL" sz="1800" dirty="0" smtClean="0"/>
              <a:t>Paramagnetisme: ongepaarde spins, zwakke</a:t>
            </a:r>
            <a:br>
              <a:rPr lang="nl-NL" sz="1800" dirty="0" smtClean="0"/>
            </a:br>
            <a:r>
              <a:rPr lang="nl-NL" sz="1800" dirty="0" smtClean="0"/>
              <a:t>aantrekking in magneetveld</a:t>
            </a:r>
          </a:p>
          <a:p>
            <a:r>
              <a:rPr lang="nl-NL" sz="1800" dirty="0" smtClean="0"/>
              <a:t>Diamagnetisme: gepaarde spins, zwakke</a:t>
            </a:r>
            <a:br>
              <a:rPr lang="nl-NL" sz="1800" dirty="0" smtClean="0"/>
            </a:br>
            <a:r>
              <a:rPr lang="nl-NL" sz="1800" dirty="0" smtClean="0"/>
              <a:t>afstoting in magneetveld</a:t>
            </a:r>
          </a:p>
          <a:p>
            <a:r>
              <a:rPr lang="nl-NL" sz="1800" dirty="0" smtClean="0"/>
              <a:t>O</a:t>
            </a:r>
            <a:r>
              <a:rPr lang="nl-NL" sz="1800" baseline="-25000" dirty="0" smtClean="0"/>
              <a:t>2</a:t>
            </a:r>
            <a:r>
              <a:rPr lang="nl-NL" sz="1800" dirty="0" smtClean="0"/>
              <a:t> heeft ongepaarde spins in het 1</a:t>
            </a:r>
            <a:r>
              <a:rPr lang="el-GR" sz="1800" dirty="0" smtClean="0"/>
              <a:t>π</a:t>
            </a:r>
            <a:r>
              <a:rPr lang="nl-NL" sz="1800" baseline="-25000" dirty="0" smtClean="0"/>
              <a:t>g</a:t>
            </a:r>
            <a:r>
              <a:rPr lang="nl-NL" sz="1800" dirty="0" smtClean="0"/>
              <a:t> </a:t>
            </a:r>
            <a:r>
              <a:rPr lang="nl-NL" sz="1800" dirty="0" smtClean="0"/>
              <a:t>level. </a:t>
            </a:r>
            <a:r>
              <a:rPr lang="nl-NL" sz="1800" dirty="0" smtClean="0"/>
              <a:t>O</a:t>
            </a:r>
            <a:r>
              <a:rPr lang="nl-NL" sz="1800" baseline="-25000" dirty="0" smtClean="0"/>
              <a:t>2</a:t>
            </a:r>
            <a:r>
              <a:rPr lang="nl-NL" sz="1800" dirty="0" smtClean="0"/>
              <a:t> zou </a:t>
            </a:r>
            <a:br>
              <a:rPr lang="nl-NL" sz="1800" dirty="0" smtClean="0"/>
            </a:br>
            <a:r>
              <a:rPr lang="nl-NL" sz="1800" dirty="0" smtClean="0"/>
              <a:t>paramagnetisch moeten zijn! (</a:t>
            </a:r>
            <a:r>
              <a:rPr lang="nl-NL" sz="1800" dirty="0" smtClean="0">
                <a:hlinkClick r:id="rId3"/>
              </a:rPr>
              <a:t>link</a:t>
            </a:r>
            <a:r>
              <a:rPr lang="nl-NL" sz="1800" dirty="0" smtClean="0"/>
              <a:t>)</a:t>
            </a:r>
          </a:p>
          <a:p>
            <a:endParaRPr lang="nl-NL" sz="1800" dirty="0" smtClean="0"/>
          </a:p>
          <a:p>
            <a:endParaRPr lang="nl-NL" dirty="0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5054" y="2246489"/>
            <a:ext cx="1664028" cy="2327391"/>
          </a:xfrm>
          <a:prstGeom prst="rect">
            <a:avLst/>
          </a:prstGeom>
        </p:spPr>
      </p:pic>
      <p:sp>
        <p:nvSpPr>
          <p:cNvPr id="5" name="Ovaal 4"/>
          <p:cNvSpPr/>
          <p:nvPr/>
        </p:nvSpPr>
        <p:spPr>
          <a:xfrm>
            <a:off x="6715125" y="2738438"/>
            <a:ext cx="347662" cy="290512"/>
          </a:xfrm>
          <a:prstGeom prst="ellipse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Tekstvak 5"/>
          <p:cNvSpPr txBox="1"/>
          <p:nvPr/>
        </p:nvSpPr>
        <p:spPr>
          <a:xfrm>
            <a:off x="0" y="4544291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683BBD72-3DB6-46F8-9636-2CB3798F246C}" type="slidenum">
              <a:rPr lang="nl-NL" smtClean="0"/>
              <a:t>20</a:t>
            </a:fld>
            <a:endParaRPr lang="nl-NL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1A7FFB-7E9A-E347-8F80-8E2C647B3625}" type="slidenum">
              <a:rPr lang="nl-NL" smtClean="0"/>
              <a:t>20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93130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Bond order, bond lengte en bond sterkte</a:t>
            </a:r>
            <a:endParaRPr lang="nl-NL" dirty="0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5065" y="1614310"/>
            <a:ext cx="2563330" cy="2957689"/>
          </a:xfrm>
          <a:prstGeom prst="rect">
            <a:avLst/>
          </a:prstGeom>
        </p:spPr>
      </p:pic>
      <p:pic>
        <p:nvPicPr>
          <p:cNvPr id="5" name="Afbeelding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6977" y="1614310"/>
            <a:ext cx="2589747" cy="2957689"/>
          </a:xfrm>
          <a:prstGeom prst="rect">
            <a:avLst/>
          </a:prstGeom>
        </p:spPr>
      </p:pic>
      <p:sp>
        <p:nvSpPr>
          <p:cNvPr id="6" name="Rechthoek 5"/>
          <p:cNvSpPr/>
          <p:nvPr/>
        </p:nvSpPr>
        <p:spPr>
          <a:xfrm>
            <a:off x="1665065" y="1614310"/>
            <a:ext cx="5321659" cy="295768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NL" sz="1800" dirty="0" smtClean="0"/>
              <a:t>Hoe hoger de bond order, hoe korter de bond en hoe sterker de bond</a:t>
            </a:r>
          </a:p>
          <a:p>
            <a:r>
              <a:rPr lang="nl-NL" sz="1800" dirty="0" smtClean="0"/>
              <a:t>Vraag: heeft N</a:t>
            </a:r>
            <a:r>
              <a:rPr lang="nl-NL" sz="1800" baseline="-25000" dirty="0" smtClean="0"/>
              <a:t>2</a:t>
            </a:r>
            <a:r>
              <a:rPr lang="nl-NL" sz="1800" dirty="0" smtClean="0"/>
              <a:t> of N</a:t>
            </a:r>
            <a:r>
              <a:rPr lang="nl-NL" sz="1800" baseline="-25000" dirty="0" smtClean="0"/>
              <a:t>2</a:t>
            </a:r>
            <a:r>
              <a:rPr lang="nl-NL" sz="1800" baseline="30000" dirty="0" smtClean="0"/>
              <a:t>+</a:t>
            </a:r>
            <a:r>
              <a:rPr lang="nl-NL" sz="1800" dirty="0" smtClean="0"/>
              <a:t> een kortere bond lengte?</a:t>
            </a:r>
          </a:p>
          <a:p>
            <a:r>
              <a:rPr lang="nl-NL" sz="1800" dirty="0" smtClean="0"/>
              <a:t>Bond order N</a:t>
            </a:r>
            <a:r>
              <a:rPr lang="nl-NL" sz="1800" baseline="-25000" dirty="0" smtClean="0"/>
              <a:t>2 </a:t>
            </a:r>
            <a:r>
              <a:rPr lang="nl-NL" sz="1800" dirty="0" smtClean="0"/>
              <a:t>= 3, Bond order N</a:t>
            </a:r>
            <a:r>
              <a:rPr lang="nl-NL" sz="1800" baseline="-25000" dirty="0" smtClean="0"/>
              <a:t>2</a:t>
            </a:r>
            <a:r>
              <a:rPr lang="nl-NL" sz="1800" baseline="30000" dirty="0" smtClean="0"/>
              <a:t>+</a:t>
            </a:r>
            <a:r>
              <a:rPr lang="nl-NL" sz="1800" dirty="0" smtClean="0"/>
              <a:t> = 2½, dus N</a:t>
            </a:r>
            <a:r>
              <a:rPr lang="nl-NL" sz="1800" baseline="-25000" dirty="0" smtClean="0"/>
              <a:t>2</a:t>
            </a:r>
            <a:r>
              <a:rPr lang="nl-NL" sz="1800" dirty="0" smtClean="0"/>
              <a:t>.</a:t>
            </a:r>
            <a:endParaRPr lang="nl-NL" sz="1800" dirty="0"/>
          </a:p>
        </p:txBody>
      </p:sp>
      <p:sp>
        <p:nvSpPr>
          <p:cNvPr id="7" name="Tekstvak 6"/>
          <p:cNvSpPr txBox="1"/>
          <p:nvPr/>
        </p:nvSpPr>
        <p:spPr>
          <a:xfrm>
            <a:off x="0" y="4544291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29CB2C1F-93FC-43CE-A18A-A7671972D54C}" type="slidenum">
              <a:rPr lang="nl-NL" smtClean="0"/>
              <a:t>21</a:t>
            </a:fld>
            <a:endParaRPr lang="nl-NL" dirty="0"/>
          </a:p>
        </p:txBody>
      </p:sp>
      <p:sp>
        <p:nvSpPr>
          <p:cNvPr id="8" name="Tijdelijke aanduiding voor dianumm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1A7FFB-7E9A-E347-8F80-8E2C647B3625}" type="slidenum">
              <a:rPr lang="nl-NL" smtClean="0"/>
              <a:t>21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63184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>
                <a:solidFill>
                  <a:srgbClr val="FF0000"/>
                </a:solidFill>
              </a:rPr>
              <a:t>Slide uit week 1: </a:t>
            </a:r>
            <a:r>
              <a:rPr lang="nl-NL" dirty="0" smtClean="0"/>
              <a:t>Ionisatie</a:t>
            </a:r>
            <a:endParaRPr lang="nl-N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jdelijke aanduiding voor inhoud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175514"/>
                <a:ext cx="8229600" cy="3137755"/>
              </a:xfrm>
            </p:spPr>
            <p:txBody>
              <a:bodyPr>
                <a:noAutofit/>
              </a:bodyPr>
              <a:lstStyle/>
              <a:p>
                <a:r>
                  <a:rPr lang="nl-NL" sz="1800" dirty="0" smtClean="0"/>
                  <a:t>De energie die nodig is om een elektron in level n in het </a:t>
                </a:r>
                <a:br>
                  <a:rPr lang="nl-NL" sz="1800" dirty="0" smtClean="0"/>
                </a:br>
                <a:r>
                  <a:rPr lang="nl-NL" sz="1800" dirty="0" smtClean="0"/>
                  <a:t>vacuüm </a:t>
                </a:r>
                <a:r>
                  <a:rPr lang="nl-NL" sz="1800" dirty="0"/>
                  <a:t>te krijgen (n=</a:t>
                </a:r>
                <a:r>
                  <a:rPr lang="nl-NL" sz="1800" dirty="0" smtClean="0"/>
                  <a:t>∞) </a:t>
                </a:r>
              </a:p>
              <a:p>
                <a:endParaRPr lang="nl-NL" sz="1800" dirty="0" smtClean="0"/>
              </a:p>
              <a:p>
                <a:r>
                  <a:rPr lang="nl-NL" sz="1800" dirty="0" smtClean="0"/>
                  <a:t>Eventuele extra energie wordt meegegeven aan het </a:t>
                </a:r>
                <a:br>
                  <a:rPr lang="nl-NL" sz="1800" dirty="0" smtClean="0"/>
                </a:br>
                <a:r>
                  <a:rPr lang="nl-NL" sz="1800" dirty="0" smtClean="0"/>
                  <a:t>“foto”-elektron als kinetische energie:</a:t>
                </a:r>
              </a:p>
              <a:p>
                <a:pPr marL="0" indent="0">
                  <a:buNone/>
                </a:pPr>
                <a:r>
                  <a:rPr lang="nl-NL" sz="1800" dirty="0"/>
                  <a:t>	</a:t>
                </a:r>
                <a:r>
                  <a:rPr lang="nl-NL" sz="1800" dirty="0" smtClean="0"/>
                  <a:t>	</a:t>
                </a:r>
                <a14:m>
                  <m:oMath xmlns:m="http://schemas.openxmlformats.org/officeDocument/2006/math">
                    <m:r>
                      <a:rPr lang="nl-NL" sz="1800" b="0" i="1" smtClean="0">
                        <a:latin typeface="Cambria Math" panose="02040503050406030204" pitchFamily="18" charset="0"/>
                      </a:rPr>
                      <m:t>h𝑓</m:t>
                    </m:r>
                    <m:r>
                      <a:rPr lang="nl-NL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nl-NL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nl-NL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nl-NL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lang="nl-NL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NL" sz="18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nl-NL" sz="18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sSup>
                      <m:sSupPr>
                        <m:ctrlPr>
                          <a:rPr lang="nl-NL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nl-NL" sz="18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nl-NL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nl-NL" sz="18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nl-NL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NL" sz="18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nl-NL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nl-NL" sz="1800" dirty="0" smtClean="0"/>
              </a:p>
              <a:p>
                <a:pPr marL="0" indent="0">
                  <a:buNone/>
                </a:pPr>
                <a:endParaRPr lang="nl-NL" sz="1800" dirty="0" smtClean="0"/>
              </a:p>
              <a:p>
                <a:r>
                  <a:rPr lang="nl-NL" sz="1800" dirty="0" smtClean="0"/>
                  <a:t>Snelheid van </a:t>
                </a:r>
                <a:r>
                  <a:rPr lang="nl-NL" sz="1800" dirty="0" err="1" smtClean="0"/>
                  <a:t>fotoelektron</a:t>
                </a:r>
                <a:r>
                  <a:rPr lang="nl-NL" sz="1800" dirty="0" smtClean="0"/>
                  <a:t> wordt gemeten in </a:t>
                </a:r>
                <a:r>
                  <a:rPr lang="nl-NL" sz="1800" dirty="0" err="1" smtClean="0"/>
                  <a:t>fotoelektron</a:t>
                </a:r>
                <a:r>
                  <a:rPr lang="nl-NL" sz="1800" dirty="0" smtClean="0"/>
                  <a:t> </a:t>
                </a:r>
                <a:br>
                  <a:rPr lang="nl-NL" sz="1800" dirty="0" smtClean="0"/>
                </a:br>
                <a:r>
                  <a:rPr lang="nl-NL" sz="1800" dirty="0" err="1" smtClean="0"/>
                  <a:t>spectroscopy</a:t>
                </a:r>
                <a:endParaRPr lang="nl-NL" sz="1800" dirty="0" smtClean="0"/>
              </a:p>
              <a:p>
                <a:pPr marL="0" indent="0">
                  <a:buNone/>
                </a:pPr>
                <a:endParaRPr lang="nl-NL" sz="1800" dirty="0" smtClean="0"/>
              </a:p>
              <a:p>
                <a:endParaRPr lang="nl-NL" sz="1800" dirty="0"/>
              </a:p>
              <a:p>
                <a:endParaRPr lang="nl-NL" sz="1800" dirty="0"/>
              </a:p>
            </p:txBody>
          </p:sp>
        </mc:Choice>
        <mc:Fallback xmlns="">
          <p:sp>
            <p:nvSpPr>
              <p:cNvPr id="3" name="Tijdelijke aanduiding voor inhoud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175514"/>
                <a:ext cx="8229600" cy="3137755"/>
              </a:xfrm>
              <a:blipFill>
                <a:blip r:embed="rId3"/>
                <a:stretch>
                  <a:fillRect l="-444" t="-1165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Afbeelding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5605" y="1308100"/>
            <a:ext cx="1581150" cy="3114675"/>
          </a:xfrm>
          <a:prstGeom prst="rect">
            <a:avLst/>
          </a:prstGeom>
        </p:spPr>
      </p:pic>
      <p:sp>
        <p:nvSpPr>
          <p:cNvPr id="8" name="Ovaal 7"/>
          <p:cNvSpPr/>
          <p:nvPr/>
        </p:nvSpPr>
        <p:spPr>
          <a:xfrm>
            <a:off x="7200688" y="4182079"/>
            <a:ext cx="133350" cy="13335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9" name="Afbeelding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9364476">
            <a:off x="9136288" y="2786041"/>
            <a:ext cx="1438275" cy="266700"/>
          </a:xfrm>
          <a:prstGeom prst="rect">
            <a:avLst/>
          </a:prstGeom>
        </p:spPr>
      </p:pic>
      <p:sp>
        <p:nvSpPr>
          <p:cNvPr id="10" name="Rechthoek 9"/>
          <p:cNvSpPr/>
          <p:nvPr/>
        </p:nvSpPr>
        <p:spPr>
          <a:xfrm>
            <a:off x="5621867" y="4422775"/>
            <a:ext cx="2427111" cy="9620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1" name="Afbeelding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9364476">
            <a:off x="7528467" y="3613113"/>
            <a:ext cx="1438275" cy="266700"/>
          </a:xfrm>
          <a:prstGeom prst="rect">
            <a:avLst/>
          </a:prstGeom>
        </p:spPr>
      </p:pic>
      <p:sp>
        <p:nvSpPr>
          <p:cNvPr id="12" name="Tekstvak 11"/>
          <p:cNvSpPr txBox="1"/>
          <p:nvPr/>
        </p:nvSpPr>
        <p:spPr>
          <a:xfrm>
            <a:off x="7728878" y="3193890"/>
            <a:ext cx="1242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i="1" dirty="0" err="1" smtClean="0"/>
              <a:t>E</a:t>
            </a:r>
            <a:r>
              <a:rPr lang="nl-NL" i="1" baseline="-25000" dirty="0" err="1" smtClean="0"/>
              <a:t>f</a:t>
            </a:r>
            <a:r>
              <a:rPr lang="nl-NL" i="1" baseline="-25000" dirty="0" smtClean="0"/>
              <a:t>  </a:t>
            </a:r>
            <a:r>
              <a:rPr lang="nl-NL" i="1" dirty="0" smtClean="0"/>
              <a:t>= </a:t>
            </a:r>
            <a:r>
              <a:rPr lang="nl-NL" i="1" dirty="0" err="1" smtClean="0"/>
              <a:t>hf</a:t>
            </a:r>
            <a:endParaRPr lang="nl-NL" i="1" dirty="0"/>
          </a:p>
        </p:txBody>
      </p:sp>
      <p:cxnSp>
        <p:nvCxnSpPr>
          <p:cNvPr id="14" name="Rechte verbindingslijn met pijl 13"/>
          <p:cNvCxnSpPr/>
          <p:nvPr/>
        </p:nvCxnSpPr>
        <p:spPr>
          <a:xfrm>
            <a:off x="6835422" y="726831"/>
            <a:ext cx="0" cy="3521923"/>
          </a:xfrm>
          <a:prstGeom prst="straightConnector1">
            <a:avLst/>
          </a:prstGeom>
          <a:ln>
            <a:solidFill>
              <a:schemeClr val="tx1"/>
            </a:solidFill>
            <a:headEnd type="triangle" w="lg" len="lg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kstvak 14"/>
          <p:cNvSpPr txBox="1"/>
          <p:nvPr/>
        </p:nvSpPr>
        <p:spPr>
          <a:xfrm>
            <a:off x="6473375" y="2321189"/>
            <a:ext cx="1242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i="1" dirty="0" err="1" smtClean="0"/>
              <a:t>E</a:t>
            </a:r>
            <a:r>
              <a:rPr lang="nl-NL" i="1" baseline="-25000" dirty="0" err="1" smtClean="0"/>
              <a:t>f</a:t>
            </a:r>
            <a:r>
              <a:rPr lang="nl-NL" i="1" baseline="-25000" dirty="0" smtClean="0"/>
              <a:t>  </a:t>
            </a:r>
            <a:endParaRPr lang="nl-NL" i="1" dirty="0"/>
          </a:p>
        </p:txBody>
      </p:sp>
      <p:sp>
        <p:nvSpPr>
          <p:cNvPr id="22" name="Rechthoek 21"/>
          <p:cNvSpPr/>
          <p:nvPr/>
        </p:nvSpPr>
        <p:spPr>
          <a:xfrm>
            <a:off x="7536179" y="3193890"/>
            <a:ext cx="1607821" cy="96610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16" name="Rechte verbindingslijn met pijl 15"/>
          <p:cNvCxnSpPr/>
          <p:nvPr/>
        </p:nvCxnSpPr>
        <p:spPr>
          <a:xfrm>
            <a:off x="7665895" y="726830"/>
            <a:ext cx="0" cy="823674"/>
          </a:xfrm>
          <a:prstGeom prst="straightConnector1">
            <a:avLst/>
          </a:prstGeom>
          <a:ln>
            <a:solidFill>
              <a:schemeClr val="tx1"/>
            </a:solidFill>
            <a:headEnd type="triangle" w="lg" len="lg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Rechte verbindingslijn met pijl 17"/>
          <p:cNvCxnSpPr/>
          <p:nvPr/>
        </p:nvCxnSpPr>
        <p:spPr>
          <a:xfrm>
            <a:off x="7665407" y="1550504"/>
            <a:ext cx="0" cy="2698250"/>
          </a:xfrm>
          <a:prstGeom prst="straightConnector1">
            <a:avLst/>
          </a:prstGeom>
          <a:ln>
            <a:solidFill>
              <a:schemeClr val="tx1"/>
            </a:solidFill>
            <a:headEnd type="triangle" w="lg" len="lg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kstvak 19"/>
              <p:cNvSpPr txBox="1"/>
              <p:nvPr/>
            </p:nvSpPr>
            <p:spPr>
              <a:xfrm>
                <a:off x="7624177" y="912316"/>
                <a:ext cx="1242646" cy="4834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nl-NL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nl-NL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nl-NL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lang="nl-NL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NL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nl-NL" i="1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sSup>
                      <m:sSupPr>
                        <m:ctrlPr>
                          <a:rPr lang="nl-NL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nl-NL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nl-NL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nl-NL" i="1" baseline="-25000" dirty="0" smtClean="0"/>
                  <a:t> </a:t>
                </a:r>
                <a:endParaRPr lang="nl-NL" i="1" dirty="0"/>
              </a:p>
            </p:txBody>
          </p:sp>
        </mc:Choice>
        <mc:Fallback xmlns="">
          <p:sp>
            <p:nvSpPr>
              <p:cNvPr id="20" name="Tekstvak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4177" y="912316"/>
                <a:ext cx="1242646" cy="483466"/>
              </a:xfrm>
              <a:prstGeom prst="rect">
                <a:avLst/>
              </a:prstGeom>
              <a:blipFill>
                <a:blip r:embed="rId6"/>
                <a:stretch>
                  <a:fillRect b="-2532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hthoek 20"/>
              <p:cNvSpPr/>
              <p:nvPr/>
            </p:nvSpPr>
            <p:spPr>
              <a:xfrm>
                <a:off x="7601414" y="2574091"/>
                <a:ext cx="38683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NL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nl-NL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nl-NL" dirty="0"/>
              </a:p>
            </p:txBody>
          </p:sp>
        </mc:Choice>
        <mc:Fallback xmlns="">
          <p:sp>
            <p:nvSpPr>
              <p:cNvPr id="21" name="Rechthoek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1414" y="2574091"/>
                <a:ext cx="386837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3" name="Afbeelding 2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54739" y="413590"/>
            <a:ext cx="2324784" cy="4139814"/>
          </a:xfrm>
          <a:prstGeom prst="rect">
            <a:avLst/>
          </a:prstGeom>
        </p:spPr>
      </p:pic>
      <p:sp>
        <p:nvSpPr>
          <p:cNvPr id="19" name="Tekstvak 18"/>
          <p:cNvSpPr txBox="1"/>
          <p:nvPr/>
        </p:nvSpPr>
        <p:spPr>
          <a:xfrm>
            <a:off x="0" y="4544291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484AE0D5-3D94-412E-BC8D-2D0FCAA87290}" type="slidenum">
              <a:rPr lang="nl-NL" smtClean="0"/>
              <a:t>22</a:t>
            </a:fld>
            <a:endParaRPr lang="nl-NL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1A7FFB-7E9A-E347-8F80-8E2C647B3625}" type="slidenum">
              <a:rPr lang="nl-NL" smtClean="0"/>
              <a:t>22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32859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-2.59259E-6 L -0.3691 0.3666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455" y="1833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3.33333E-6 4.32099E-6 L -0.00208 -0.67593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4" y="-337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2" grpId="0"/>
      <p:bldP spid="15" grpId="0"/>
      <p:bldP spid="22" grpId="0" animBg="1"/>
      <p:bldP spid="20" grpId="0"/>
      <p:bldP spid="2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Foto-elektron </a:t>
            </a:r>
            <a:r>
              <a:rPr lang="nl-NL" dirty="0" err="1" smtClean="0"/>
              <a:t>spectroscopy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NL" sz="1800" dirty="0" smtClean="0"/>
              <a:t>Ionisatie </a:t>
            </a:r>
            <a:r>
              <a:rPr lang="nl-NL" sz="1800" dirty="0" err="1" smtClean="0"/>
              <a:t>energiën</a:t>
            </a:r>
            <a:r>
              <a:rPr lang="nl-NL" sz="1800" dirty="0" smtClean="0"/>
              <a:t> van moleculen zijn enkele </a:t>
            </a:r>
            <a:r>
              <a:rPr lang="nl-NL" sz="1800" dirty="0" err="1" smtClean="0"/>
              <a:t>electronvolts</a:t>
            </a:r>
            <a:r>
              <a:rPr lang="nl-NL" sz="1800" dirty="0" smtClean="0"/>
              <a:t>. Welke golflengte is dan geschikt voor foto-elektron </a:t>
            </a:r>
            <a:r>
              <a:rPr lang="nl-NL" sz="1800" dirty="0" err="1" smtClean="0"/>
              <a:t>spectroscopy</a:t>
            </a:r>
            <a:r>
              <a:rPr lang="nl-NL" sz="1800" dirty="0" smtClean="0"/>
              <a:t>?</a:t>
            </a:r>
          </a:p>
          <a:p>
            <a:pPr marL="0" indent="0">
              <a:buNone/>
            </a:pPr>
            <a:endParaRPr lang="nl-NL" sz="1800" dirty="0" smtClean="0"/>
          </a:p>
          <a:p>
            <a:r>
              <a:rPr lang="nl-NL" sz="1800" dirty="0" smtClean="0"/>
              <a:t>Ultraviolet </a:t>
            </a:r>
            <a:r>
              <a:rPr lang="nl-NL" sz="1800" dirty="0" err="1" smtClean="0"/>
              <a:t>photoelectron</a:t>
            </a:r>
            <a:r>
              <a:rPr lang="nl-NL" sz="1800" dirty="0" smtClean="0"/>
              <a:t> </a:t>
            </a:r>
            <a:r>
              <a:rPr lang="nl-NL" sz="1800" dirty="0" err="1" smtClean="0"/>
              <a:t>spectroscopy</a:t>
            </a:r>
            <a:r>
              <a:rPr lang="nl-NL" sz="1800" dirty="0" smtClean="0"/>
              <a:t> (UPS)</a:t>
            </a:r>
          </a:p>
          <a:p>
            <a:pPr marL="0" indent="0">
              <a:buNone/>
            </a:pPr>
            <a:endParaRPr lang="nl-NL" sz="1800" dirty="0" smtClean="0"/>
          </a:p>
          <a:p>
            <a:r>
              <a:rPr lang="nl-NL" sz="1800" dirty="0" smtClean="0"/>
              <a:t>Voor kern </a:t>
            </a:r>
            <a:r>
              <a:rPr lang="nl-NL" sz="1800" dirty="0" err="1" smtClean="0"/>
              <a:t>electronen</a:t>
            </a:r>
            <a:r>
              <a:rPr lang="nl-NL" sz="1800" dirty="0" smtClean="0"/>
              <a:t>: X-</a:t>
            </a:r>
            <a:r>
              <a:rPr lang="nl-NL" sz="1800" dirty="0" err="1" smtClean="0"/>
              <a:t>ray</a:t>
            </a:r>
            <a:r>
              <a:rPr lang="nl-NL" sz="1800" dirty="0" smtClean="0"/>
              <a:t> </a:t>
            </a:r>
            <a:r>
              <a:rPr lang="nl-NL" sz="1800" dirty="0" err="1" smtClean="0"/>
              <a:t>photoelectron</a:t>
            </a:r>
            <a:r>
              <a:rPr lang="nl-NL" sz="1800" dirty="0" smtClean="0"/>
              <a:t> </a:t>
            </a:r>
            <a:r>
              <a:rPr lang="nl-NL" sz="1800" dirty="0" err="1" smtClean="0"/>
              <a:t>spectroscopy</a:t>
            </a:r>
            <a:r>
              <a:rPr lang="nl-NL" sz="1800" dirty="0" smtClean="0"/>
              <a:t> (XPS)</a:t>
            </a:r>
          </a:p>
          <a:p>
            <a:endParaRPr lang="nl-NL" sz="1800" dirty="0"/>
          </a:p>
          <a:p>
            <a:endParaRPr lang="nl-NL" sz="1800" dirty="0"/>
          </a:p>
        </p:txBody>
      </p:sp>
      <p:sp>
        <p:nvSpPr>
          <p:cNvPr id="4" name="Tekstvak 3"/>
          <p:cNvSpPr txBox="1"/>
          <p:nvPr/>
        </p:nvSpPr>
        <p:spPr>
          <a:xfrm>
            <a:off x="0" y="4544291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DF5C1403-DB1A-422A-984B-831AD0657C65}" type="slidenum">
              <a:rPr lang="nl-NL" smtClean="0"/>
              <a:t>23</a:t>
            </a:fld>
            <a:endParaRPr lang="nl-NL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1A7FFB-7E9A-E347-8F80-8E2C647B3625}" type="slidenum">
              <a:rPr lang="nl-NL" smtClean="0"/>
              <a:t>23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33538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3173"/>
            <a:ext cx="8229600" cy="857250"/>
          </a:xfrm>
        </p:spPr>
        <p:txBody>
          <a:bodyPr/>
          <a:lstStyle/>
          <a:p>
            <a:r>
              <a:rPr lang="nl-NL" dirty="0" smtClean="0"/>
              <a:t>Heteronucleaire </a:t>
            </a:r>
            <a:r>
              <a:rPr lang="nl-NL" dirty="0" err="1" smtClean="0"/>
              <a:t>diatomische</a:t>
            </a:r>
            <a:r>
              <a:rPr lang="nl-NL" dirty="0" smtClean="0"/>
              <a:t> moleculen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457200" y="790221"/>
            <a:ext cx="8229600" cy="3171622"/>
          </a:xfrm>
        </p:spPr>
        <p:txBody>
          <a:bodyPr>
            <a:normAutofit/>
          </a:bodyPr>
          <a:lstStyle/>
          <a:p>
            <a:r>
              <a:rPr lang="nl-NL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Verschillende atomen, elektronenpaar dichter bij ene atoom dan bij ander: </a:t>
            </a:r>
            <a:r>
              <a:rPr lang="nl-NL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polaire binding</a:t>
            </a:r>
          </a:p>
          <a:p>
            <a:r>
              <a:rPr lang="nl-NL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Golffunctie voor polaire bindingen: </a:t>
            </a:r>
            <a:r>
              <a:rPr lang="nl-NL" sz="1800" dirty="0" smtClean="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𝜓=</a:t>
            </a:r>
            <a:r>
              <a:rPr lang="nl-NL" sz="1800" dirty="0" err="1" smtClean="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c</a:t>
            </a:r>
            <a:r>
              <a:rPr lang="nl-NL" sz="1800" baseline="-25000" dirty="0" err="1" smtClean="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A</a:t>
            </a:r>
            <a:r>
              <a:rPr lang="nl-NL" sz="1800" dirty="0" err="1" smtClean="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A+c</a:t>
            </a:r>
            <a:r>
              <a:rPr lang="nl-NL" sz="1800" baseline="-25000" dirty="0" err="1" smtClean="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B</a:t>
            </a:r>
            <a:r>
              <a:rPr lang="nl-NL" sz="1800" dirty="0" err="1" smtClean="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B</a:t>
            </a:r>
            <a:endParaRPr lang="nl-NL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nl-NL" sz="1800" dirty="0" smtClean="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Proportie van atoom A in de bond is |c</a:t>
            </a:r>
            <a:r>
              <a:rPr lang="nl-NL" sz="1800" baseline="-25000" dirty="0" smtClean="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A</a:t>
            </a:r>
            <a:r>
              <a:rPr lang="nl-NL" sz="1800" dirty="0" smtClean="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|</a:t>
            </a:r>
            <a:r>
              <a:rPr lang="nl-NL" sz="1800" baseline="30000" dirty="0" smtClean="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2</a:t>
            </a:r>
            <a:r>
              <a:rPr lang="nl-NL" sz="1800" dirty="0" smtClean="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, van atoom B |c</a:t>
            </a:r>
            <a:r>
              <a:rPr lang="nl-NL" sz="1800" baseline="-25000" dirty="0" smtClean="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B</a:t>
            </a:r>
            <a:r>
              <a:rPr lang="nl-NL" sz="1800" dirty="0" smtClean="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|</a:t>
            </a:r>
            <a:r>
              <a:rPr lang="nl-NL" sz="1800" baseline="30000" dirty="0" smtClean="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2</a:t>
            </a:r>
          </a:p>
          <a:p>
            <a:r>
              <a:rPr lang="nl-NL" sz="1800" dirty="0" smtClean="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Voor </a:t>
            </a:r>
            <a:r>
              <a:rPr lang="nl-NL" sz="1800" dirty="0" err="1" smtClean="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homonucleaire</a:t>
            </a:r>
            <a:r>
              <a:rPr lang="nl-NL" sz="1800" dirty="0" smtClean="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binding: </a:t>
            </a:r>
            <a:r>
              <a:rPr lang="nl-NL" sz="1800" dirty="0" err="1" smtClean="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c</a:t>
            </a:r>
            <a:r>
              <a:rPr lang="nl-NL" sz="1800" baseline="-25000" dirty="0" err="1" smtClean="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A</a:t>
            </a:r>
            <a:r>
              <a:rPr lang="nl-NL" sz="1800" dirty="0" smtClean="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=</a:t>
            </a:r>
            <a:r>
              <a:rPr lang="nl-NL" sz="1800" dirty="0" err="1" smtClean="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c</a:t>
            </a:r>
            <a:r>
              <a:rPr lang="nl-NL" sz="1800" baseline="-25000" dirty="0" err="1" smtClean="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B</a:t>
            </a:r>
            <a:r>
              <a:rPr lang="nl-NL" sz="1800" dirty="0" smtClean="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, voor </a:t>
            </a:r>
            <a:r>
              <a:rPr lang="nl-NL" sz="1800" dirty="0" err="1" smtClean="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ionbinding</a:t>
            </a:r>
            <a:r>
              <a:rPr lang="nl-NL" sz="1800" dirty="0" smtClean="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nl-NL" sz="1800" dirty="0" err="1" smtClean="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c</a:t>
            </a:r>
            <a:r>
              <a:rPr lang="nl-NL" sz="1800" baseline="-25000" dirty="0" err="1" smtClean="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A</a:t>
            </a:r>
            <a:r>
              <a:rPr lang="nl-NL" sz="1800" dirty="0" smtClean="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=0, </a:t>
            </a:r>
            <a:r>
              <a:rPr lang="nl-NL" sz="1800" dirty="0" err="1" smtClean="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c</a:t>
            </a:r>
            <a:r>
              <a:rPr lang="nl-NL" sz="1800" baseline="-25000" dirty="0" err="1" smtClean="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B</a:t>
            </a:r>
            <a:r>
              <a:rPr lang="nl-NL" sz="1800" dirty="0" smtClean="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=1.</a:t>
            </a:r>
          </a:p>
          <a:p>
            <a:r>
              <a:rPr lang="nl-NL" sz="1800" dirty="0" smtClean="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Voorbeeld: HF molecuul</a:t>
            </a:r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3156" y="2375789"/>
            <a:ext cx="2201333" cy="2505826"/>
          </a:xfrm>
          <a:prstGeom prst="rect">
            <a:avLst/>
          </a:prstGeom>
        </p:spPr>
      </p:pic>
      <p:pic>
        <p:nvPicPr>
          <p:cNvPr id="5" name="Afbeelding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3783" y="3320242"/>
            <a:ext cx="1485570" cy="1283202"/>
          </a:xfrm>
          <a:prstGeom prst="rect">
            <a:avLst/>
          </a:prstGeom>
        </p:spPr>
      </p:pic>
      <p:pic>
        <p:nvPicPr>
          <p:cNvPr id="6" name="Afbeelding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46197" y="2705352"/>
            <a:ext cx="1840114" cy="1229779"/>
          </a:xfrm>
          <a:prstGeom prst="rect">
            <a:avLst/>
          </a:prstGeom>
        </p:spPr>
      </p:pic>
      <p:cxnSp>
        <p:nvCxnSpPr>
          <p:cNvPr id="8" name="Rechte verbindingslijn 7"/>
          <p:cNvCxnSpPr/>
          <p:nvPr/>
        </p:nvCxnSpPr>
        <p:spPr>
          <a:xfrm flipH="1" flipV="1">
            <a:off x="5386311" y="3628702"/>
            <a:ext cx="946756" cy="198231"/>
          </a:xfrm>
          <a:prstGeom prst="line">
            <a:avLst/>
          </a:prstGeom>
          <a:ln w="38100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Rechte verbindingslijn 8"/>
          <p:cNvCxnSpPr/>
          <p:nvPr/>
        </p:nvCxnSpPr>
        <p:spPr>
          <a:xfrm flipH="1" flipV="1">
            <a:off x="3299353" y="4275877"/>
            <a:ext cx="3033714" cy="338440"/>
          </a:xfrm>
          <a:prstGeom prst="line">
            <a:avLst/>
          </a:prstGeom>
          <a:ln w="38100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kstvak 9"/>
          <p:cNvSpPr txBox="1"/>
          <p:nvPr/>
        </p:nvSpPr>
        <p:spPr>
          <a:xfrm>
            <a:off x="0" y="4544291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2894CBAE-2F90-421F-B375-D68124D152EB}" type="slidenum">
              <a:rPr lang="nl-NL" smtClean="0"/>
              <a:t>24</a:t>
            </a:fld>
            <a:endParaRPr lang="nl-NL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1A7FFB-7E9A-E347-8F80-8E2C647B3625}" type="slidenum">
              <a:rPr lang="nl-NL" smtClean="0"/>
              <a:t>24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09978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Elektronegativiteit</a:t>
            </a:r>
            <a:r>
              <a:rPr lang="nl-NL" dirty="0" smtClean="0"/>
              <a:t> </a:t>
            </a:r>
            <a:r>
              <a:rPr lang="el-GR" i="1" dirty="0"/>
              <a:t>χ</a:t>
            </a:r>
            <a:endParaRPr lang="nl-NL" i="1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NL" sz="1800" dirty="0" err="1" smtClean="0"/>
              <a:t>Electronegativiteit</a:t>
            </a:r>
            <a:r>
              <a:rPr lang="nl-NL" sz="1800" dirty="0" smtClean="0"/>
              <a:t> (</a:t>
            </a:r>
            <a:r>
              <a:rPr lang="nl-NL" sz="1800" dirty="0" err="1" smtClean="0"/>
              <a:t>Pauling</a:t>
            </a:r>
            <a:r>
              <a:rPr lang="nl-NL" sz="1800" dirty="0" smtClean="0"/>
              <a:t> </a:t>
            </a:r>
            <a:r>
              <a:rPr lang="nl-NL" sz="1800" dirty="0" err="1" smtClean="0"/>
              <a:t>electronegativities</a:t>
            </a:r>
            <a:r>
              <a:rPr lang="nl-NL" sz="1800" dirty="0" smtClean="0"/>
              <a:t>) zegt iets over hoe sterk een atoom elektronen tot zich aantrekt in een binding.</a:t>
            </a:r>
          </a:p>
          <a:p>
            <a:r>
              <a:rPr lang="nl-NL" sz="1800" dirty="0" smtClean="0"/>
              <a:t>HF (vorig voorbeeld) is bijvoorbeeld sterk polair </a:t>
            </a:r>
          </a:p>
          <a:p>
            <a:r>
              <a:rPr lang="nl-NL" sz="1800" dirty="0" smtClean="0"/>
              <a:t>Vraag: zijn de bindingen in CO</a:t>
            </a:r>
            <a:r>
              <a:rPr lang="nl-NL" sz="1800" baseline="-25000" dirty="0" smtClean="0"/>
              <a:t>2</a:t>
            </a:r>
            <a:r>
              <a:rPr lang="nl-NL" sz="1800" dirty="0" smtClean="0"/>
              <a:t> polair?</a:t>
            </a:r>
          </a:p>
          <a:p>
            <a:r>
              <a:rPr lang="nl-NL" sz="1800" dirty="0" smtClean="0"/>
              <a:t>Antwoord: ja</a:t>
            </a:r>
          </a:p>
          <a:p>
            <a:r>
              <a:rPr lang="nl-NL" sz="1800" dirty="0" smtClean="0"/>
              <a:t>Vraag: is CO</a:t>
            </a:r>
            <a:r>
              <a:rPr lang="nl-NL" sz="1800" baseline="-25000" dirty="0" smtClean="0"/>
              <a:t>2</a:t>
            </a:r>
            <a:r>
              <a:rPr lang="nl-NL" sz="1800" dirty="0" smtClean="0"/>
              <a:t> een dipool?</a:t>
            </a:r>
          </a:p>
          <a:p>
            <a:r>
              <a:rPr lang="nl-NL" sz="1800" dirty="0" smtClean="0"/>
              <a:t>Antwoord: nee (lineair molecuul, dipolen heffen </a:t>
            </a:r>
            <a:br>
              <a:rPr lang="nl-NL" sz="1800" dirty="0" smtClean="0"/>
            </a:br>
            <a:r>
              <a:rPr lang="nl-NL" sz="1800" dirty="0" smtClean="0"/>
              <a:t>elkaar op)</a:t>
            </a:r>
            <a:endParaRPr lang="nl-NL" sz="1800" dirty="0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265" y="1599041"/>
            <a:ext cx="2384959" cy="2475692"/>
          </a:xfrm>
          <a:prstGeom prst="rect">
            <a:avLst/>
          </a:prstGeom>
        </p:spPr>
      </p:pic>
      <p:sp>
        <p:nvSpPr>
          <p:cNvPr id="5" name="Ovaal 4"/>
          <p:cNvSpPr/>
          <p:nvPr/>
        </p:nvSpPr>
        <p:spPr>
          <a:xfrm>
            <a:off x="7277100" y="2273300"/>
            <a:ext cx="377825" cy="225425"/>
          </a:xfrm>
          <a:prstGeom prst="ellipse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Ovaal 5"/>
          <p:cNvSpPr/>
          <p:nvPr/>
        </p:nvSpPr>
        <p:spPr>
          <a:xfrm>
            <a:off x="7277100" y="3060271"/>
            <a:ext cx="377825" cy="225425"/>
          </a:xfrm>
          <a:prstGeom prst="ellipse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Ovaal 7"/>
          <p:cNvSpPr/>
          <p:nvPr/>
        </p:nvSpPr>
        <p:spPr>
          <a:xfrm>
            <a:off x="7277099" y="2471526"/>
            <a:ext cx="377825" cy="225425"/>
          </a:xfrm>
          <a:prstGeom prst="ellipse">
            <a:avLst/>
          </a:prstGeom>
          <a:noFill/>
          <a:ln w="38100">
            <a:solidFill>
              <a:srgbClr val="92D05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Ovaal 8"/>
          <p:cNvSpPr/>
          <p:nvPr/>
        </p:nvSpPr>
        <p:spPr>
          <a:xfrm>
            <a:off x="7277100" y="2862045"/>
            <a:ext cx="377825" cy="225425"/>
          </a:xfrm>
          <a:prstGeom prst="ellipse">
            <a:avLst/>
          </a:prstGeom>
          <a:noFill/>
          <a:ln w="38100">
            <a:solidFill>
              <a:srgbClr val="92D05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1" name="Rechthoek 10"/>
          <p:cNvSpPr/>
          <p:nvPr/>
        </p:nvSpPr>
        <p:spPr>
          <a:xfrm>
            <a:off x="6096265" y="1599041"/>
            <a:ext cx="2384959" cy="25552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2" name="Afbeelding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0321" y="1560186"/>
            <a:ext cx="2478612" cy="1960966"/>
          </a:xfrm>
          <a:prstGeom prst="rect">
            <a:avLst/>
          </a:prstGeom>
        </p:spPr>
      </p:pic>
      <p:pic>
        <p:nvPicPr>
          <p:cNvPr id="13" name="Afbeelding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8092" y="3583005"/>
            <a:ext cx="1523069" cy="922781"/>
          </a:xfrm>
          <a:prstGeom prst="rect">
            <a:avLst/>
          </a:prstGeom>
        </p:spPr>
      </p:pic>
      <p:sp>
        <p:nvSpPr>
          <p:cNvPr id="7" name="Tekstvak 6"/>
          <p:cNvSpPr txBox="1"/>
          <p:nvPr/>
        </p:nvSpPr>
        <p:spPr>
          <a:xfrm>
            <a:off x="2652889" y="3982192"/>
            <a:ext cx="526827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 smtClean="0"/>
              <a:t>(</a:t>
            </a:r>
            <a:r>
              <a:rPr lang="nl-NL" sz="1400" dirty="0" err="1" smtClean="0"/>
              <a:t>electrostatic</a:t>
            </a:r>
            <a:r>
              <a:rPr lang="nl-NL" sz="1400" dirty="0" smtClean="0"/>
              <a:t> </a:t>
            </a:r>
            <a:r>
              <a:rPr lang="nl-NL" sz="1400" dirty="0" err="1" smtClean="0"/>
              <a:t>potential</a:t>
            </a:r>
            <a:r>
              <a:rPr lang="nl-NL" sz="1400" dirty="0" smtClean="0"/>
              <a:t> </a:t>
            </a:r>
            <a:r>
              <a:rPr lang="nl-NL" sz="1400" dirty="0" err="1" smtClean="0"/>
              <a:t>surface</a:t>
            </a:r>
            <a:r>
              <a:rPr lang="nl-NL" sz="1400" dirty="0" smtClean="0"/>
              <a:t>: oppervlakte waar</a:t>
            </a:r>
            <a:br>
              <a:rPr lang="nl-NL" sz="1400" dirty="0" smtClean="0"/>
            </a:br>
            <a:r>
              <a:rPr lang="nl-NL" sz="1400" dirty="0" smtClean="0"/>
              <a:t>                 elektrostatische krachten gelijk zijn, kleur</a:t>
            </a:r>
            <a:br>
              <a:rPr lang="nl-NL" sz="1400" dirty="0" smtClean="0"/>
            </a:br>
            <a:r>
              <a:rPr lang="nl-NL" sz="1400" dirty="0" smtClean="0"/>
              <a:t>                            representeert waar de netto lading zich begeeft)  </a:t>
            </a:r>
            <a:endParaRPr lang="nl-NL" sz="1400" dirty="0"/>
          </a:p>
        </p:txBody>
      </p:sp>
      <p:sp>
        <p:nvSpPr>
          <p:cNvPr id="14" name="Tekstvak 13"/>
          <p:cNvSpPr txBox="1"/>
          <p:nvPr/>
        </p:nvSpPr>
        <p:spPr>
          <a:xfrm>
            <a:off x="0" y="4544291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56A92CD0-98AB-41C8-8728-4E4F7ABBFB8B}" type="slidenum">
              <a:rPr lang="nl-NL" smtClean="0"/>
              <a:t>25</a:t>
            </a:fld>
            <a:endParaRPr lang="nl-NL" dirty="0"/>
          </a:p>
        </p:txBody>
      </p:sp>
      <p:sp>
        <p:nvSpPr>
          <p:cNvPr id="10" name="Tijdelijke aanduiding voor dianumm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1A7FFB-7E9A-E347-8F80-8E2C647B3625}" type="slidenum">
              <a:rPr lang="nl-NL" smtClean="0"/>
              <a:t>25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59811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  <p:bldP spid="9" grpId="0" animBg="1"/>
      <p:bldP spid="11" grpId="0" animBg="1"/>
      <p:bldP spid="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1026" name="Picture 2" descr="https://upload.wikimedia.org/wikipedia/commons/thumb/f/f2/Periodic_table_blocks_spdf_%2832_column%29.svg/1920px-Periodic_table_blocks_spdf_%2832_column%29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9822" y="3091000"/>
            <a:ext cx="5968048" cy="1591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upload.wikimedia.org/wikipedia/commons/thumb/8/8d/Taula_peri%C3%B2dica_electronegativitat.png/600px-Taula_peri%C3%B2dica_electronegativita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0" y="0"/>
            <a:ext cx="5715000" cy="3114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kstvak 6"/>
          <p:cNvSpPr txBox="1"/>
          <p:nvPr/>
        </p:nvSpPr>
        <p:spPr>
          <a:xfrm>
            <a:off x="0" y="4544291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965EEB49-E541-49CA-8D1B-A5A112F30753}" type="slidenum">
              <a:rPr lang="nl-NL" smtClean="0"/>
              <a:t>26</a:t>
            </a:fld>
            <a:endParaRPr lang="nl-NL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1A7FFB-7E9A-E347-8F80-8E2C647B3625}" type="slidenum">
              <a:rPr lang="nl-NL" smtClean="0"/>
              <a:t>26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60158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Reactiviteit</a:t>
            </a:r>
            <a:endParaRPr lang="nl-NL" dirty="0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4756" y="1672627"/>
            <a:ext cx="2074326" cy="2901254"/>
          </a:xfrm>
          <a:prstGeom prst="rect">
            <a:avLst/>
          </a:prstGeom>
        </p:spPr>
      </p:pic>
      <p:sp>
        <p:nvSpPr>
          <p:cNvPr id="5" name="Ovaal 4"/>
          <p:cNvSpPr/>
          <p:nvPr/>
        </p:nvSpPr>
        <p:spPr>
          <a:xfrm>
            <a:off x="6394094" y="2273300"/>
            <a:ext cx="537284" cy="357011"/>
          </a:xfrm>
          <a:prstGeom prst="ellipse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Rechthoek 5"/>
          <p:cNvSpPr/>
          <p:nvPr/>
        </p:nvSpPr>
        <p:spPr>
          <a:xfrm>
            <a:off x="5734756" y="1672627"/>
            <a:ext cx="2074326" cy="29012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NL" sz="1800" dirty="0" smtClean="0"/>
              <a:t>Ongepaarde elektronen, zoals in O</a:t>
            </a:r>
            <a:r>
              <a:rPr lang="nl-NL" sz="1800" baseline="-25000" dirty="0" smtClean="0"/>
              <a:t>2</a:t>
            </a:r>
            <a:r>
              <a:rPr lang="nl-NL" sz="1800" dirty="0" smtClean="0"/>
              <a:t>, ‘staan klaar’ om bindingen aan te gaan met andere atomen: reactief (oxidatie).</a:t>
            </a:r>
          </a:p>
          <a:p>
            <a:r>
              <a:rPr lang="nl-NL" sz="1800" dirty="0" smtClean="0"/>
              <a:t>N</a:t>
            </a:r>
            <a:r>
              <a:rPr lang="nl-NL" sz="1800" baseline="-25000" dirty="0" smtClean="0"/>
              <a:t>2</a:t>
            </a:r>
            <a:r>
              <a:rPr lang="nl-NL" sz="1800" dirty="0" smtClean="0"/>
              <a:t> geen ongepaarde elektronen. Kost bijvoorbeeld heel veel energie om N</a:t>
            </a:r>
            <a:r>
              <a:rPr lang="nl-NL" sz="1800" baseline="-25000" dirty="0" smtClean="0"/>
              <a:t>2</a:t>
            </a:r>
            <a:r>
              <a:rPr lang="nl-NL" sz="1800" dirty="0" smtClean="0"/>
              <a:t> naar NH</a:t>
            </a:r>
            <a:r>
              <a:rPr lang="nl-NL" sz="1800" baseline="-25000" dirty="0" smtClean="0"/>
              <a:t>3</a:t>
            </a:r>
            <a:r>
              <a:rPr lang="nl-NL" sz="1800" dirty="0" smtClean="0"/>
              <a:t> om te zetten.</a:t>
            </a:r>
            <a:endParaRPr lang="nl-NL" sz="1800" dirty="0"/>
          </a:p>
        </p:txBody>
      </p:sp>
      <p:pic>
        <p:nvPicPr>
          <p:cNvPr id="7" name="Afbeelding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8604" y="2194278"/>
            <a:ext cx="1973529" cy="2789700"/>
          </a:xfrm>
          <a:prstGeom prst="rect">
            <a:avLst/>
          </a:prstGeom>
        </p:spPr>
      </p:pic>
      <p:sp>
        <p:nvSpPr>
          <p:cNvPr id="8" name="Ovaal 7"/>
          <p:cNvSpPr/>
          <p:nvPr/>
        </p:nvSpPr>
        <p:spPr>
          <a:xfrm>
            <a:off x="4746404" y="3134543"/>
            <a:ext cx="377825" cy="225425"/>
          </a:xfrm>
          <a:prstGeom prst="ellipse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Rechthoek 8"/>
          <p:cNvSpPr/>
          <p:nvPr/>
        </p:nvSpPr>
        <p:spPr>
          <a:xfrm>
            <a:off x="4088604" y="2194278"/>
            <a:ext cx="1973529" cy="27897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0" name="Tekstvak 9"/>
          <p:cNvSpPr txBox="1"/>
          <p:nvPr/>
        </p:nvSpPr>
        <p:spPr>
          <a:xfrm>
            <a:off x="0" y="4544291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BF52A5B1-A388-473D-8A03-166BB1A73FB9}" type="slidenum">
              <a:rPr lang="nl-NL" smtClean="0"/>
              <a:t>27</a:t>
            </a:fld>
            <a:endParaRPr lang="nl-NL" dirty="0"/>
          </a:p>
        </p:txBody>
      </p:sp>
      <p:sp>
        <p:nvSpPr>
          <p:cNvPr id="11" name="Tijdelijke aanduiding voor dianumm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1A7FFB-7E9A-E347-8F80-8E2C647B3625}" type="slidenum">
              <a:rPr lang="nl-NL" smtClean="0"/>
              <a:t>27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18453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  <p:bldP spid="9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l-NL" dirty="0" smtClean="0"/>
              <a:t>Moleculaire orbitalen voor </a:t>
            </a:r>
            <a:r>
              <a:rPr lang="nl-NL" dirty="0" err="1" smtClean="0"/>
              <a:t>polyatomische</a:t>
            </a:r>
            <a:r>
              <a:rPr lang="nl-NL" dirty="0" smtClean="0"/>
              <a:t> moleculen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457200" y="974371"/>
            <a:ext cx="8229600" cy="2874582"/>
          </a:xfrm>
        </p:spPr>
        <p:txBody>
          <a:bodyPr>
            <a:normAutofit/>
          </a:bodyPr>
          <a:lstStyle/>
          <a:p>
            <a:r>
              <a:rPr lang="nl-NL" sz="1800" dirty="0" smtClean="0"/>
              <a:t>Numerieke methoden voor oplossingen…</a:t>
            </a:r>
          </a:p>
          <a:p>
            <a:r>
              <a:rPr lang="nl-NL" sz="1800" dirty="0" smtClean="0"/>
              <a:t>Voorbeeld: </a:t>
            </a:r>
            <a:r>
              <a:rPr lang="nl-NL" sz="1800" dirty="0" err="1" smtClean="0"/>
              <a:t>butadiene</a:t>
            </a:r>
            <a:r>
              <a:rPr lang="nl-NL" sz="1800" dirty="0" smtClean="0"/>
              <a:t> (C</a:t>
            </a:r>
            <a:r>
              <a:rPr lang="nl-NL" sz="1800" baseline="-25000" dirty="0" smtClean="0"/>
              <a:t>4</a:t>
            </a:r>
            <a:r>
              <a:rPr lang="nl-NL" sz="1800" dirty="0" smtClean="0"/>
              <a:t>H</a:t>
            </a:r>
            <a:r>
              <a:rPr lang="nl-NL" sz="1800" baseline="-25000" dirty="0" smtClean="0"/>
              <a:t>6</a:t>
            </a:r>
            <a:r>
              <a:rPr lang="nl-NL" sz="1800" dirty="0" smtClean="0"/>
              <a:t>)</a:t>
            </a:r>
          </a:p>
          <a:p>
            <a:r>
              <a:rPr lang="nl-NL" sz="1800" dirty="0" smtClean="0"/>
              <a:t>π-elektronen verzorgen daar voor de ‘afwisselende’</a:t>
            </a:r>
            <a:br>
              <a:rPr lang="nl-NL" sz="1800" dirty="0" smtClean="0"/>
            </a:br>
            <a:r>
              <a:rPr lang="nl-NL" sz="1800" dirty="0" smtClean="0"/>
              <a:t>dubbele binding (best raar..)</a:t>
            </a:r>
          </a:p>
          <a:p>
            <a:r>
              <a:rPr lang="nl-NL" sz="1800" dirty="0" smtClean="0"/>
              <a:t>In realiteit overlappen </a:t>
            </a:r>
            <a:r>
              <a:rPr lang="nl-NL" sz="1800" b="1" dirty="0" smtClean="0"/>
              <a:t>alle</a:t>
            </a:r>
            <a:r>
              <a:rPr lang="nl-NL" sz="1800" dirty="0" smtClean="0"/>
              <a:t> </a:t>
            </a:r>
            <a:r>
              <a:rPr lang="nl-NL" sz="1800" dirty="0" err="1" smtClean="0"/>
              <a:t>p</a:t>
            </a:r>
            <a:r>
              <a:rPr lang="nl-NL" sz="1800" baseline="-25000" dirty="0" err="1" smtClean="0"/>
              <a:t>z</a:t>
            </a:r>
            <a:r>
              <a:rPr lang="nl-NL" sz="1800" baseline="-25000" dirty="0" smtClean="0"/>
              <a:t> </a:t>
            </a:r>
            <a:r>
              <a:rPr lang="nl-NL" sz="1800" dirty="0" smtClean="0"/>
              <a:t>atoom orbitalen en vormen ze één groot molecuul orbitaal. Oftewel</a:t>
            </a:r>
            <a:r>
              <a:rPr lang="nl-NL" sz="1800" b="1" dirty="0" smtClean="0"/>
              <a:t>: </a:t>
            </a:r>
            <a:r>
              <a:rPr lang="el-GR" sz="1800" b="1" dirty="0" smtClean="0"/>
              <a:t>π</a:t>
            </a:r>
            <a:r>
              <a:rPr lang="nl-NL" sz="1800" b="1" dirty="0" smtClean="0"/>
              <a:t> elektronen zijn </a:t>
            </a:r>
            <a:r>
              <a:rPr lang="nl-NL" sz="1800" b="1" i="1" u="sng" dirty="0" err="1" smtClean="0"/>
              <a:t>gedelocaliseerd</a:t>
            </a:r>
            <a:r>
              <a:rPr lang="nl-NL" sz="1800" b="1" dirty="0" smtClean="0"/>
              <a:t> over het gehele molecuul!</a:t>
            </a:r>
            <a:endParaRPr lang="nl-NL" sz="1800" b="1" baseline="-25000" dirty="0"/>
          </a:p>
        </p:txBody>
      </p:sp>
      <p:pic>
        <p:nvPicPr>
          <p:cNvPr id="1026" name="Picture 2" descr="Image result for butadien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6932" y="974371"/>
            <a:ext cx="1803753" cy="1149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hthoek 5"/>
          <p:cNvSpPr/>
          <p:nvPr/>
        </p:nvSpPr>
        <p:spPr>
          <a:xfrm rot="1707272">
            <a:off x="6883856" y="1440743"/>
            <a:ext cx="173328" cy="88106"/>
          </a:xfrm>
          <a:prstGeom prst="rect">
            <a:avLst/>
          </a:prstGeom>
          <a:noFill/>
          <a:ln w="28575">
            <a:solidFill>
              <a:srgbClr val="FFC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Rechthoek 8"/>
          <p:cNvSpPr/>
          <p:nvPr/>
        </p:nvSpPr>
        <p:spPr>
          <a:xfrm rot="1707272">
            <a:off x="7512506" y="1505264"/>
            <a:ext cx="173328" cy="88106"/>
          </a:xfrm>
          <a:prstGeom prst="rect">
            <a:avLst/>
          </a:prstGeom>
          <a:noFill/>
          <a:ln w="28575">
            <a:solidFill>
              <a:srgbClr val="FFC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8" name="Afbeelding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5806" y="3205946"/>
            <a:ext cx="3391126" cy="1497186"/>
          </a:xfrm>
          <a:prstGeom prst="rect">
            <a:avLst/>
          </a:prstGeom>
        </p:spPr>
      </p:pic>
      <p:sp>
        <p:nvSpPr>
          <p:cNvPr id="10" name="Tekstvak 9"/>
          <p:cNvSpPr txBox="1"/>
          <p:nvPr/>
        </p:nvSpPr>
        <p:spPr>
          <a:xfrm>
            <a:off x="0" y="4544291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071D2FC7-F4FB-4C11-AEA2-CEBF60F0D932}" type="slidenum">
              <a:rPr lang="nl-NL" smtClean="0"/>
              <a:t>28</a:t>
            </a:fld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1A7FFB-7E9A-E347-8F80-8E2C647B3625}" type="slidenum">
              <a:rPr lang="nl-NL" smtClean="0"/>
              <a:t>28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92996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Benzeen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457200" y="945355"/>
            <a:ext cx="8229600" cy="3129378"/>
          </a:xfrm>
        </p:spPr>
        <p:txBody>
          <a:bodyPr>
            <a:normAutofit/>
          </a:bodyPr>
          <a:lstStyle/>
          <a:p>
            <a:r>
              <a:rPr lang="nl-NL" sz="1800" dirty="0"/>
              <a:t>Nog een voorbeeld: benzeenring:</a:t>
            </a:r>
          </a:p>
          <a:p>
            <a:r>
              <a:rPr lang="nl-NL" sz="1800" dirty="0"/>
              <a:t>In realiteit is dit ook één </a:t>
            </a:r>
            <a:r>
              <a:rPr lang="nl-NL" sz="1800" dirty="0" smtClean="0"/>
              <a:t>orbitaal met </a:t>
            </a:r>
            <a:br>
              <a:rPr lang="nl-NL" sz="1800" dirty="0" smtClean="0"/>
            </a:br>
            <a:r>
              <a:rPr lang="nl-NL" sz="1800" b="1" dirty="0" err="1" smtClean="0"/>
              <a:t>gedelocaliseerde</a:t>
            </a:r>
            <a:r>
              <a:rPr lang="nl-NL" sz="1800" dirty="0" smtClean="0"/>
              <a:t> </a:t>
            </a:r>
            <a:r>
              <a:rPr lang="el-GR" sz="1800" dirty="0" smtClean="0"/>
              <a:t>π</a:t>
            </a:r>
            <a:r>
              <a:rPr lang="nl-NL" sz="1800" dirty="0" smtClean="0"/>
              <a:t>-elektronen, </a:t>
            </a:r>
            <a:r>
              <a:rPr lang="nl-NL" sz="1800" dirty="0"/>
              <a:t>en </a:t>
            </a:r>
            <a:r>
              <a:rPr lang="nl-NL" sz="1800" dirty="0" smtClean="0"/>
              <a:t>niet </a:t>
            </a:r>
            <a:br>
              <a:rPr lang="nl-NL" sz="1800" dirty="0" smtClean="0"/>
            </a:br>
            <a:r>
              <a:rPr lang="nl-NL" sz="1800" dirty="0" smtClean="0"/>
              <a:t>om-en-om </a:t>
            </a:r>
            <a:r>
              <a:rPr lang="nl-NL" sz="1800" dirty="0"/>
              <a:t>een dubbele binding: </a:t>
            </a:r>
          </a:p>
          <a:p>
            <a:endParaRPr lang="nl-NL" sz="1800" dirty="0"/>
          </a:p>
        </p:txBody>
      </p:sp>
      <p:pic>
        <p:nvPicPr>
          <p:cNvPr id="4" name="Picture 2" descr="Afbeeldingsresultaat voor benzen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969"/>
          <a:stretch/>
        </p:blipFill>
        <p:spPr bwMode="auto">
          <a:xfrm>
            <a:off x="5240337" y="945355"/>
            <a:ext cx="1047750" cy="1213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fbeeldingsresultaat voor benzen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8187" y="698620"/>
            <a:ext cx="1598613" cy="1598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kstvak 5"/>
          <p:cNvSpPr txBox="1"/>
          <p:nvPr/>
        </p:nvSpPr>
        <p:spPr>
          <a:xfrm>
            <a:off x="6470916" y="943928"/>
            <a:ext cx="123454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6600" dirty="0" smtClean="0"/>
              <a:t>=</a:t>
            </a:r>
            <a:endParaRPr lang="nl-NL" sz="6600" dirty="0"/>
          </a:p>
        </p:txBody>
      </p:sp>
      <p:pic>
        <p:nvPicPr>
          <p:cNvPr id="7" name="Afbeelding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1540" y="2297233"/>
            <a:ext cx="2881153" cy="2000421"/>
          </a:xfrm>
          <a:prstGeom prst="rect">
            <a:avLst/>
          </a:prstGeom>
        </p:spPr>
      </p:pic>
      <p:sp>
        <p:nvSpPr>
          <p:cNvPr id="8" name="Rechthoek 7"/>
          <p:cNvSpPr/>
          <p:nvPr/>
        </p:nvSpPr>
        <p:spPr>
          <a:xfrm>
            <a:off x="4207033" y="2297918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l-NL" dirty="0">
                <a:latin typeface="Arial" panose="020B0604020202020204" pitchFamily="34" charset="0"/>
                <a:cs typeface="Arial" panose="020B0604020202020204" pitchFamily="34" charset="0"/>
              </a:rPr>
              <a:t>Oftewel: de ‘echte’ structuur zit tussen beide volgende structuren in</a:t>
            </a:r>
          </a:p>
        </p:txBody>
      </p:sp>
      <p:pic>
        <p:nvPicPr>
          <p:cNvPr id="9" name="Picture 2" descr="Afbeeldingsresultaat voor benzen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1378"/>
          <a:stretch/>
        </p:blipFill>
        <p:spPr bwMode="auto">
          <a:xfrm>
            <a:off x="4491876" y="2944249"/>
            <a:ext cx="3475741" cy="1708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kstvak 9"/>
          <p:cNvSpPr txBox="1"/>
          <p:nvPr/>
        </p:nvSpPr>
        <p:spPr>
          <a:xfrm>
            <a:off x="0" y="4544291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42FDF15F-F3B9-4D4F-A335-837972804D09}" type="slidenum">
              <a:rPr lang="nl-NL" smtClean="0"/>
              <a:t>29</a:t>
            </a:fld>
            <a:endParaRPr lang="nl-NL" dirty="0"/>
          </a:p>
        </p:txBody>
      </p:sp>
      <p:sp>
        <p:nvSpPr>
          <p:cNvPr id="11" name="Tijdelijke aanduiding voor dianumm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1A7FFB-7E9A-E347-8F80-8E2C647B3625}" type="slidenum">
              <a:rPr lang="nl-NL" smtClean="0"/>
              <a:t>29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84231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Sp</a:t>
            </a:r>
            <a:r>
              <a:rPr lang="nl-NL" baseline="30000" dirty="0" smtClean="0"/>
              <a:t>3</a:t>
            </a:r>
            <a:r>
              <a:rPr lang="nl-NL" dirty="0" smtClean="0"/>
              <a:t> hybridisatie in koolstof (methaan CH</a:t>
            </a:r>
            <a:r>
              <a:rPr lang="nl-NL" baseline="-25000" dirty="0" smtClean="0"/>
              <a:t>4</a:t>
            </a:r>
            <a:r>
              <a:rPr lang="nl-NL" dirty="0" smtClean="0"/>
              <a:t>)</a:t>
            </a:r>
            <a:endParaRPr lang="nl-NL" dirty="0"/>
          </a:p>
        </p:txBody>
      </p:sp>
      <p:pic>
        <p:nvPicPr>
          <p:cNvPr id="5" name="Picture 8" descr="07_Pg244_UnFigure_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94"/>
          <a:stretch>
            <a:fillRect/>
          </a:stretch>
        </p:blipFill>
        <p:spPr bwMode="auto">
          <a:xfrm>
            <a:off x="251198" y="1063625"/>
            <a:ext cx="6048002" cy="21981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 descr="07_08_Figure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398" t="8468" r="4016" b="39144"/>
          <a:stretch/>
        </p:blipFill>
        <p:spPr bwMode="auto">
          <a:xfrm>
            <a:off x="6558844" y="1243369"/>
            <a:ext cx="2585156" cy="25174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1A7FFB-7E9A-E347-8F80-8E2C647B3625}" type="slidenum">
              <a:rPr lang="nl-NL" smtClean="0"/>
              <a:t>3</a:t>
            </a:fld>
            <a:endParaRPr lang="nl-NL"/>
          </a:p>
        </p:txBody>
      </p:sp>
      <p:pic>
        <p:nvPicPr>
          <p:cNvPr id="8" name="Afbeelding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7219" y="3367087"/>
            <a:ext cx="1571625" cy="159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681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‘Resonantie’ in benzeen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457200" y="1064682"/>
            <a:ext cx="8229600" cy="3422649"/>
          </a:xfrm>
        </p:spPr>
        <p:txBody>
          <a:bodyPr>
            <a:normAutofit/>
          </a:bodyPr>
          <a:lstStyle/>
          <a:p>
            <a:r>
              <a:rPr lang="nl-NL" sz="1800" dirty="0" smtClean="0"/>
              <a:t>Scheikundigen noemen een structuur die</a:t>
            </a:r>
            <a:br>
              <a:rPr lang="nl-NL" sz="1800" dirty="0" smtClean="0"/>
            </a:br>
            <a:r>
              <a:rPr lang="nl-NL" sz="1800" dirty="0" smtClean="0"/>
              <a:t>tussen twee structuren in zitten een “resonantie”</a:t>
            </a:r>
          </a:p>
          <a:p>
            <a:r>
              <a:rPr lang="nl-NL" sz="1800" dirty="0" smtClean="0"/>
              <a:t>Natuurkundig gezien </a:t>
            </a:r>
            <a:r>
              <a:rPr lang="nl-NL" sz="1800" b="1" dirty="0" smtClean="0"/>
              <a:t>foute</a:t>
            </a:r>
            <a:r>
              <a:rPr lang="nl-NL" sz="1800" dirty="0" smtClean="0"/>
              <a:t> benaming: er ‘resoneert’ niks: pi elektronen </a:t>
            </a:r>
            <a:r>
              <a:rPr lang="nl-NL" sz="1800" dirty="0" err="1" smtClean="0"/>
              <a:t>gedelocaliseerd</a:t>
            </a:r>
            <a:r>
              <a:rPr lang="nl-NL" sz="1800" dirty="0" smtClean="0"/>
              <a:t> over totale cirkel! </a:t>
            </a:r>
          </a:p>
          <a:p>
            <a:endParaRPr lang="nl-NL" sz="1800" dirty="0"/>
          </a:p>
          <a:p>
            <a:endParaRPr lang="nl-NL" sz="1800" dirty="0" smtClean="0"/>
          </a:p>
          <a:p>
            <a:endParaRPr lang="nl-NL" sz="1800" dirty="0"/>
          </a:p>
          <a:p>
            <a:endParaRPr lang="nl-NL" sz="1800" dirty="0" smtClean="0"/>
          </a:p>
          <a:p>
            <a:r>
              <a:rPr lang="nl-NL" sz="1800" dirty="0" smtClean="0"/>
              <a:t>Een meer correcte representatie</a:t>
            </a:r>
            <a:br>
              <a:rPr lang="nl-NL" sz="1800" dirty="0" smtClean="0"/>
            </a:br>
            <a:r>
              <a:rPr lang="nl-NL" sz="1800" dirty="0" smtClean="0"/>
              <a:t>van de benzeenring is dus:</a:t>
            </a:r>
          </a:p>
        </p:txBody>
      </p:sp>
      <p:pic>
        <p:nvPicPr>
          <p:cNvPr id="4" name="Picture 2" descr="Afbeeldingsresultaat voor benzen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1378"/>
          <a:stretch/>
        </p:blipFill>
        <p:spPr bwMode="auto">
          <a:xfrm>
            <a:off x="5867400" y="374438"/>
            <a:ext cx="2690767" cy="1322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Afbeelding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1481" y="2328944"/>
            <a:ext cx="3680950" cy="1345451"/>
          </a:xfrm>
          <a:prstGeom prst="rect">
            <a:avLst/>
          </a:prstGeom>
        </p:spPr>
      </p:pic>
      <p:pic>
        <p:nvPicPr>
          <p:cNvPr id="6" name="Picture 6" descr="Afbeeldingsresultaat voor benzen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4167" y="3674395"/>
            <a:ext cx="1375194" cy="1162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kstvak 6"/>
          <p:cNvSpPr txBox="1"/>
          <p:nvPr/>
        </p:nvSpPr>
        <p:spPr>
          <a:xfrm>
            <a:off x="0" y="4544291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24643708-0517-44BE-89FF-60E77C41A51A}" type="slidenum">
              <a:rPr lang="nl-NL" smtClean="0"/>
              <a:t>30</a:t>
            </a:fld>
            <a:endParaRPr lang="nl-NL" dirty="0"/>
          </a:p>
        </p:txBody>
      </p:sp>
      <p:sp>
        <p:nvSpPr>
          <p:cNvPr id="8" name="Tijdelijke aanduiding voor dianumm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1A7FFB-7E9A-E347-8F80-8E2C647B3625}" type="slidenum">
              <a:rPr lang="nl-NL" smtClean="0"/>
              <a:t>30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35798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41275"/>
            <a:ext cx="8229600" cy="857250"/>
          </a:xfrm>
        </p:spPr>
        <p:txBody>
          <a:bodyPr/>
          <a:lstStyle/>
          <a:p>
            <a:r>
              <a:rPr lang="nl-NL" dirty="0" smtClean="0"/>
              <a:t>MO energie diagram C</a:t>
            </a:r>
            <a:r>
              <a:rPr lang="nl-NL" baseline="-25000" dirty="0" smtClean="0"/>
              <a:t>4</a:t>
            </a:r>
            <a:r>
              <a:rPr lang="nl-NL" dirty="0" smtClean="0"/>
              <a:t>H</a:t>
            </a:r>
            <a:r>
              <a:rPr lang="nl-NL" baseline="-25000" dirty="0" smtClean="0"/>
              <a:t>6</a:t>
            </a:r>
            <a:endParaRPr lang="nl-NL" baseline="-25000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457200" y="908051"/>
            <a:ext cx="8229600" cy="2874582"/>
          </a:xfrm>
        </p:spPr>
        <p:txBody>
          <a:bodyPr>
            <a:normAutofit/>
          </a:bodyPr>
          <a:lstStyle/>
          <a:p>
            <a:r>
              <a:rPr lang="nl-NL" sz="1800" dirty="0" smtClean="0"/>
              <a:t>Elke C heeft een </a:t>
            </a:r>
            <a:r>
              <a:rPr lang="nl-NL" sz="1800" dirty="0" err="1" smtClean="0"/>
              <a:t>p</a:t>
            </a:r>
            <a:r>
              <a:rPr lang="nl-NL" sz="1800" baseline="-25000" dirty="0" err="1" smtClean="0"/>
              <a:t>z</a:t>
            </a:r>
            <a:r>
              <a:rPr lang="nl-NL" sz="1800" dirty="0" smtClean="0"/>
              <a:t> orbitaal dat niet meedoet in de sp</a:t>
            </a:r>
            <a:r>
              <a:rPr lang="nl-NL" sz="1800" baseline="30000" dirty="0" smtClean="0"/>
              <a:t>2</a:t>
            </a:r>
            <a:r>
              <a:rPr lang="nl-NL" sz="1800" dirty="0" smtClean="0"/>
              <a:t> hybridisatie. Zoals gezien overlappen deze tot een molecuul orbitaal</a:t>
            </a:r>
          </a:p>
          <a:p>
            <a:r>
              <a:rPr lang="nl-NL" sz="1800" dirty="0" smtClean="0"/>
              <a:t>Vragen: </a:t>
            </a:r>
          </a:p>
          <a:p>
            <a:pPr lvl="1"/>
            <a:r>
              <a:rPr lang="nl-NL" sz="1400" dirty="0" smtClean="0"/>
              <a:t>Wat voor type orbitaal </a:t>
            </a:r>
            <a:br>
              <a:rPr lang="nl-NL" sz="1400" dirty="0" smtClean="0"/>
            </a:br>
            <a:r>
              <a:rPr lang="nl-NL" sz="1400" dirty="0" smtClean="0"/>
              <a:t>(</a:t>
            </a:r>
            <a:r>
              <a:rPr lang="el-GR" sz="1400" dirty="0" smtClean="0"/>
              <a:t>σ</a:t>
            </a:r>
            <a:r>
              <a:rPr lang="nl-NL" sz="1400" dirty="0" smtClean="0"/>
              <a:t> of </a:t>
            </a:r>
            <a:r>
              <a:rPr lang="el-GR" sz="1400" dirty="0" smtClean="0"/>
              <a:t>π</a:t>
            </a:r>
            <a:r>
              <a:rPr lang="nl-NL" sz="1400" dirty="0" smtClean="0"/>
              <a:t>) is dit? </a:t>
            </a:r>
          </a:p>
          <a:p>
            <a:pPr lvl="1"/>
            <a:r>
              <a:rPr lang="nl-NL" sz="1400" dirty="0" smtClean="0"/>
              <a:t>Hoeveel molecuul orbitalen </a:t>
            </a:r>
            <a:br>
              <a:rPr lang="nl-NL" sz="1400" dirty="0" smtClean="0"/>
            </a:br>
            <a:r>
              <a:rPr lang="nl-NL" sz="1400" dirty="0" smtClean="0"/>
              <a:t>vormen deze 4 atoom orbitalen? </a:t>
            </a:r>
          </a:p>
          <a:p>
            <a:pPr lvl="1"/>
            <a:r>
              <a:rPr lang="nl-NL" sz="1400" dirty="0" smtClean="0"/>
              <a:t>Hoeveel van deze zijn bonding en </a:t>
            </a:r>
            <a:br>
              <a:rPr lang="nl-NL" sz="1400" dirty="0" smtClean="0"/>
            </a:br>
            <a:r>
              <a:rPr lang="nl-NL" sz="1400" dirty="0" smtClean="0"/>
              <a:t>hoeveel zijn antibonding?</a:t>
            </a:r>
          </a:p>
        </p:txBody>
      </p:sp>
      <p:pic>
        <p:nvPicPr>
          <p:cNvPr id="4" name="Picture 2" descr="Image result for butadien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0250" y="37399"/>
            <a:ext cx="1350785" cy="861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Afbeelding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4349" y="1489075"/>
            <a:ext cx="1295400" cy="3028950"/>
          </a:xfrm>
          <a:prstGeom prst="rect">
            <a:avLst/>
          </a:prstGeom>
        </p:spPr>
      </p:pic>
      <p:sp>
        <p:nvSpPr>
          <p:cNvPr id="6" name="Tekstvak 5"/>
          <p:cNvSpPr txBox="1"/>
          <p:nvPr/>
        </p:nvSpPr>
        <p:spPr>
          <a:xfrm>
            <a:off x="3200400" y="1847334"/>
            <a:ext cx="33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π</a:t>
            </a:r>
            <a:endParaRPr lang="nl-NL" dirty="0"/>
          </a:p>
        </p:txBody>
      </p:sp>
      <p:sp>
        <p:nvSpPr>
          <p:cNvPr id="7" name="Tekstvak 6"/>
          <p:cNvSpPr txBox="1"/>
          <p:nvPr/>
        </p:nvSpPr>
        <p:spPr>
          <a:xfrm>
            <a:off x="3629025" y="2312432"/>
            <a:ext cx="33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smtClean="0"/>
              <a:t>4</a:t>
            </a:r>
            <a:endParaRPr lang="nl-NL" dirty="0"/>
          </a:p>
        </p:txBody>
      </p:sp>
      <p:sp>
        <p:nvSpPr>
          <p:cNvPr id="8" name="Tekstvak 7"/>
          <p:cNvSpPr txBox="1"/>
          <p:nvPr/>
        </p:nvSpPr>
        <p:spPr>
          <a:xfrm>
            <a:off x="3629024" y="2936708"/>
            <a:ext cx="663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smtClean="0"/>
              <a:t>2, 2</a:t>
            </a:r>
            <a:endParaRPr lang="nl-NL" dirty="0"/>
          </a:p>
        </p:txBody>
      </p:sp>
      <p:pic>
        <p:nvPicPr>
          <p:cNvPr id="9" name="Afbeelding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93849" y="3918082"/>
            <a:ext cx="1866804" cy="807155"/>
          </a:xfrm>
          <a:prstGeom prst="rect">
            <a:avLst/>
          </a:prstGeom>
        </p:spPr>
      </p:pic>
      <p:pic>
        <p:nvPicPr>
          <p:cNvPr id="10" name="Afbeelding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89613" y="2990746"/>
            <a:ext cx="1884757" cy="853318"/>
          </a:xfrm>
          <a:prstGeom prst="rect">
            <a:avLst/>
          </a:prstGeom>
        </p:spPr>
      </p:pic>
      <p:pic>
        <p:nvPicPr>
          <p:cNvPr id="11" name="Afbeelding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89613" y="2122760"/>
            <a:ext cx="1880017" cy="793968"/>
          </a:xfrm>
          <a:prstGeom prst="rect">
            <a:avLst/>
          </a:prstGeom>
        </p:spPr>
      </p:pic>
      <p:pic>
        <p:nvPicPr>
          <p:cNvPr id="12" name="Afbeelding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84873" y="1244246"/>
            <a:ext cx="1884757" cy="806577"/>
          </a:xfrm>
          <a:prstGeom prst="rect">
            <a:avLst/>
          </a:prstGeom>
        </p:spPr>
      </p:pic>
      <p:cxnSp>
        <p:nvCxnSpPr>
          <p:cNvPr id="14" name="Rechte verbindingslijn 13"/>
          <p:cNvCxnSpPr/>
          <p:nvPr/>
        </p:nvCxnSpPr>
        <p:spPr>
          <a:xfrm flipV="1">
            <a:off x="5619749" y="4363657"/>
            <a:ext cx="365124" cy="63564"/>
          </a:xfrm>
          <a:prstGeom prst="line">
            <a:avLst/>
          </a:prstGeom>
          <a:ln w="38100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Rechte verbindingslijn 16"/>
          <p:cNvCxnSpPr>
            <a:endCxn id="10" idx="1"/>
          </p:cNvCxnSpPr>
          <p:nvPr/>
        </p:nvCxnSpPr>
        <p:spPr>
          <a:xfrm>
            <a:off x="5619749" y="3361786"/>
            <a:ext cx="369864" cy="55619"/>
          </a:xfrm>
          <a:prstGeom prst="line">
            <a:avLst/>
          </a:prstGeom>
          <a:ln w="38100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Rechte verbindingslijn 18"/>
          <p:cNvCxnSpPr/>
          <p:nvPr/>
        </p:nvCxnSpPr>
        <p:spPr>
          <a:xfrm flipV="1">
            <a:off x="5619749" y="2577369"/>
            <a:ext cx="365124" cy="63564"/>
          </a:xfrm>
          <a:prstGeom prst="line">
            <a:avLst/>
          </a:prstGeom>
          <a:ln w="38100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Rechte verbindingslijn 19"/>
          <p:cNvCxnSpPr/>
          <p:nvPr/>
        </p:nvCxnSpPr>
        <p:spPr>
          <a:xfrm>
            <a:off x="5617171" y="1681845"/>
            <a:ext cx="365124" cy="0"/>
          </a:xfrm>
          <a:prstGeom prst="line">
            <a:avLst/>
          </a:prstGeom>
          <a:ln w="38100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kstvak 17"/>
          <p:cNvSpPr txBox="1"/>
          <p:nvPr/>
        </p:nvSpPr>
        <p:spPr>
          <a:xfrm>
            <a:off x="0" y="4544291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ECA8790A-2048-43DE-A2C9-BB99C6755948}" type="slidenum">
              <a:rPr lang="nl-NL" smtClean="0"/>
              <a:t>31</a:t>
            </a:fld>
            <a:endParaRPr lang="nl-NL" dirty="0"/>
          </a:p>
        </p:txBody>
      </p:sp>
      <p:sp>
        <p:nvSpPr>
          <p:cNvPr id="13" name="Tijdelijke aanduiding voor dianumm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1A7FFB-7E9A-E347-8F80-8E2C647B3625}" type="slidenum">
              <a:rPr lang="nl-NL" smtClean="0"/>
              <a:t>31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77783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Absorptie en emissie in moleculen</a:t>
            </a:r>
            <a:endParaRPr lang="nl-NL" dirty="0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9187" y="951795"/>
            <a:ext cx="1664028" cy="2327391"/>
          </a:xfrm>
          <a:prstGeom prst="rect">
            <a:avLst/>
          </a:prstGeom>
        </p:spPr>
      </p:pic>
      <p:cxnSp>
        <p:nvCxnSpPr>
          <p:cNvPr id="6" name="Rechte verbindingslijn 5"/>
          <p:cNvCxnSpPr/>
          <p:nvPr/>
        </p:nvCxnSpPr>
        <p:spPr>
          <a:xfrm flipV="1">
            <a:off x="5503333" y="1603022"/>
            <a:ext cx="1687689" cy="65713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Rechte verbindingslijn 6"/>
          <p:cNvCxnSpPr/>
          <p:nvPr/>
        </p:nvCxnSpPr>
        <p:spPr>
          <a:xfrm flipV="1">
            <a:off x="5503333" y="1285875"/>
            <a:ext cx="1687689" cy="76572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hthoek 10"/>
          <p:cNvSpPr/>
          <p:nvPr/>
        </p:nvSpPr>
        <p:spPr>
          <a:xfrm>
            <a:off x="5503333" y="951795"/>
            <a:ext cx="2779882" cy="232739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0" y="1200151"/>
            <a:ext cx="8686800" cy="2874582"/>
          </a:xfrm>
        </p:spPr>
        <p:txBody>
          <a:bodyPr>
            <a:normAutofit/>
          </a:bodyPr>
          <a:lstStyle/>
          <a:p>
            <a:r>
              <a:rPr lang="nl-NL" sz="1800" dirty="0" smtClean="0"/>
              <a:t>Belangrijke definities:</a:t>
            </a:r>
          </a:p>
          <a:p>
            <a:r>
              <a:rPr lang="nl-NL" sz="1800" dirty="0" smtClean="0"/>
              <a:t>HOMO: </a:t>
            </a:r>
            <a:r>
              <a:rPr lang="nl-NL" sz="1800" dirty="0" err="1" smtClean="0"/>
              <a:t>Highest</a:t>
            </a:r>
            <a:r>
              <a:rPr lang="nl-NL" sz="1800" dirty="0" smtClean="0"/>
              <a:t> </a:t>
            </a:r>
            <a:r>
              <a:rPr lang="nl-NL" sz="1800" dirty="0" err="1" smtClean="0"/>
              <a:t>Occupied</a:t>
            </a:r>
            <a:r>
              <a:rPr lang="nl-NL" sz="1800" dirty="0" smtClean="0"/>
              <a:t> </a:t>
            </a:r>
            <a:r>
              <a:rPr lang="nl-NL" sz="1800" dirty="0" err="1" smtClean="0"/>
              <a:t>Molecular</a:t>
            </a:r>
            <a:r>
              <a:rPr lang="nl-NL" sz="1800" dirty="0" smtClean="0"/>
              <a:t> </a:t>
            </a:r>
            <a:r>
              <a:rPr lang="nl-NL" sz="1800" dirty="0" err="1" smtClean="0"/>
              <a:t>Obital</a:t>
            </a:r>
            <a:endParaRPr lang="nl-NL" sz="1800" dirty="0" smtClean="0"/>
          </a:p>
          <a:p>
            <a:r>
              <a:rPr lang="nl-NL" sz="1800" dirty="0" smtClean="0"/>
              <a:t>LUMO: </a:t>
            </a:r>
            <a:r>
              <a:rPr lang="nl-NL" sz="1800" dirty="0" err="1" smtClean="0"/>
              <a:t>Lowest</a:t>
            </a:r>
            <a:r>
              <a:rPr lang="nl-NL" sz="1800" dirty="0" smtClean="0"/>
              <a:t> </a:t>
            </a:r>
            <a:r>
              <a:rPr lang="nl-NL" sz="1800" dirty="0" err="1" smtClean="0"/>
              <a:t>Unoccupied</a:t>
            </a:r>
            <a:r>
              <a:rPr lang="nl-NL" sz="1800" dirty="0" smtClean="0"/>
              <a:t> </a:t>
            </a:r>
            <a:r>
              <a:rPr lang="nl-NL" sz="1800" dirty="0" err="1" smtClean="0"/>
              <a:t>Molecular</a:t>
            </a:r>
            <a:r>
              <a:rPr lang="nl-NL" sz="1800" dirty="0" smtClean="0"/>
              <a:t> Orbital</a:t>
            </a:r>
          </a:p>
          <a:p>
            <a:endParaRPr lang="nl-NL" sz="1800" dirty="0"/>
          </a:p>
          <a:p>
            <a:r>
              <a:rPr lang="nl-NL" sz="1800" dirty="0" smtClean="0"/>
              <a:t>De “HOMO-LUMO energy gap” bepaalt welke </a:t>
            </a:r>
            <a:br>
              <a:rPr lang="nl-NL" sz="1800" dirty="0" smtClean="0"/>
            </a:br>
            <a:r>
              <a:rPr lang="nl-NL" sz="1800" dirty="0" smtClean="0"/>
              <a:t>energie foton (</a:t>
            </a:r>
            <a:r>
              <a:rPr lang="nl-NL" sz="1800" i="1" dirty="0" smtClean="0"/>
              <a:t>hc</a:t>
            </a:r>
            <a:r>
              <a:rPr lang="nl-NL" sz="1800" dirty="0" smtClean="0"/>
              <a:t>/</a:t>
            </a:r>
            <a:r>
              <a:rPr lang="nl-NL" sz="18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𝜆) </a:t>
            </a:r>
            <a:r>
              <a:rPr lang="nl-NL" sz="1800" dirty="0" smtClean="0"/>
              <a:t>een molecuul absorbeert </a:t>
            </a:r>
            <a:br>
              <a:rPr lang="nl-NL" sz="1800" dirty="0" smtClean="0"/>
            </a:br>
            <a:r>
              <a:rPr lang="nl-NL" sz="1800" dirty="0" smtClean="0"/>
              <a:t>en emitteert </a:t>
            </a:r>
            <a:endParaRPr lang="nl-NL" sz="1800" dirty="0"/>
          </a:p>
        </p:txBody>
      </p:sp>
      <p:cxnSp>
        <p:nvCxnSpPr>
          <p:cNvPr id="13" name="Rechte verbindingslijn 12"/>
          <p:cNvCxnSpPr/>
          <p:nvPr/>
        </p:nvCxnSpPr>
        <p:spPr>
          <a:xfrm>
            <a:off x="5936343" y="3773714"/>
            <a:ext cx="1799771" cy="0"/>
          </a:xfrm>
          <a:prstGeom prst="line">
            <a:avLst/>
          </a:prstGeom>
          <a:ln w="381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Rechte verbindingslijn 13"/>
          <p:cNvCxnSpPr/>
          <p:nvPr/>
        </p:nvCxnSpPr>
        <p:spPr>
          <a:xfrm>
            <a:off x="5936342" y="2061029"/>
            <a:ext cx="1799771" cy="0"/>
          </a:xfrm>
          <a:prstGeom prst="line">
            <a:avLst/>
          </a:prstGeom>
          <a:ln w="381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Ovaal 14"/>
          <p:cNvSpPr/>
          <p:nvPr/>
        </p:nvSpPr>
        <p:spPr>
          <a:xfrm>
            <a:off x="6659932" y="3700080"/>
            <a:ext cx="147267" cy="147267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6" name="Afbeelding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9364476">
            <a:off x="9136288" y="2090556"/>
            <a:ext cx="1438275" cy="266700"/>
          </a:xfrm>
          <a:prstGeom prst="rect">
            <a:avLst/>
          </a:prstGeom>
        </p:spPr>
      </p:pic>
      <p:sp>
        <p:nvSpPr>
          <p:cNvPr id="17" name="Tekstvak 16"/>
          <p:cNvSpPr txBox="1"/>
          <p:nvPr/>
        </p:nvSpPr>
        <p:spPr>
          <a:xfrm>
            <a:off x="7761513" y="3606398"/>
            <a:ext cx="1091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smtClean="0"/>
              <a:t>HOMO</a:t>
            </a:r>
            <a:endParaRPr lang="nl-NL" dirty="0"/>
          </a:p>
        </p:txBody>
      </p:sp>
      <p:sp>
        <p:nvSpPr>
          <p:cNvPr id="18" name="Tekstvak 17"/>
          <p:cNvSpPr txBox="1"/>
          <p:nvPr/>
        </p:nvSpPr>
        <p:spPr>
          <a:xfrm>
            <a:off x="7736113" y="1879571"/>
            <a:ext cx="1091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smtClean="0"/>
              <a:t>LUMO</a:t>
            </a:r>
            <a:endParaRPr lang="nl-NL" dirty="0"/>
          </a:p>
        </p:txBody>
      </p:sp>
      <p:sp>
        <p:nvSpPr>
          <p:cNvPr id="19" name="Rechthoek 18"/>
          <p:cNvSpPr/>
          <p:nvPr/>
        </p:nvSpPr>
        <p:spPr>
          <a:xfrm>
            <a:off x="4178300" y="3920981"/>
            <a:ext cx="2628899" cy="10701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20" name="Afbeelding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224429">
            <a:off x="5286921" y="1355595"/>
            <a:ext cx="1438275" cy="266700"/>
          </a:xfrm>
          <a:prstGeom prst="rect">
            <a:avLst/>
          </a:prstGeom>
        </p:spPr>
      </p:pic>
      <p:sp>
        <p:nvSpPr>
          <p:cNvPr id="21" name="Rechthoek 20"/>
          <p:cNvSpPr/>
          <p:nvPr/>
        </p:nvSpPr>
        <p:spPr>
          <a:xfrm>
            <a:off x="5081867" y="837705"/>
            <a:ext cx="1495214" cy="11911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2" name="Tekstvak 21"/>
          <p:cNvSpPr txBox="1"/>
          <p:nvPr/>
        </p:nvSpPr>
        <p:spPr>
          <a:xfrm>
            <a:off x="0" y="4544291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2BA9506C-11D8-4774-ABDE-E006C8A8D327}" type="slidenum">
              <a:rPr lang="nl-NL" smtClean="0"/>
              <a:t>32</a:t>
            </a:fld>
            <a:endParaRPr lang="nl-NL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1A7FFB-7E9A-E347-8F80-8E2C647B3625}" type="slidenum">
              <a:rPr lang="nl-NL" smtClean="0"/>
              <a:t>32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46844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5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2.59259E-6 L -0.50834 0.44413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417" y="22191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42" presetClass="path" presetSubtype="0" accel="50000" decel="5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4.72222E-6 -1.97531E-6 L -4.72222E-6 -0.33487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6759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0.33487 L -4.72222E-6 -1.97531E-6 " pathEditMode="relative" rAng="0" ptsTypes="AA">
                                      <p:cBhvr>
                                        <p:cTn id="44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6636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42" presetClass="path" presetSubtype="0" accel="50000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8.33333E-7 3.82716E-6 L 0.42656 0.55987 " pathEditMode="relative" rAng="0" ptsTypes="AA">
                                      <p:cBhvr>
                                        <p:cTn id="46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319" y="279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5" grpId="0" animBg="1"/>
      <p:bldP spid="15" grpId="1" animBg="1"/>
      <p:bldP spid="15" grpId="2" animBg="1"/>
      <p:bldP spid="17" grpId="0"/>
      <p:bldP spid="18" grpId="0"/>
      <p:bldP spid="21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-8116"/>
            <a:ext cx="8229600" cy="857250"/>
          </a:xfrm>
        </p:spPr>
        <p:txBody>
          <a:bodyPr/>
          <a:lstStyle/>
          <a:p>
            <a:r>
              <a:rPr lang="nl-NL" dirty="0" smtClean="0"/>
              <a:t>Moleculair orbitaal diagram opstellen….</a:t>
            </a:r>
            <a:endParaRPr lang="nl-NL" dirty="0"/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481" y="2591033"/>
            <a:ext cx="6135882" cy="2273787"/>
          </a:xfrm>
          <a:prstGeom prst="rect">
            <a:avLst/>
          </a:prstGeom>
        </p:spPr>
      </p:pic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457200" y="609600"/>
            <a:ext cx="8229600" cy="3465133"/>
          </a:xfrm>
        </p:spPr>
        <p:txBody>
          <a:bodyPr>
            <a:normAutofit/>
          </a:bodyPr>
          <a:lstStyle/>
          <a:p>
            <a:r>
              <a:rPr lang="nl-NL" sz="1800" dirty="0" smtClean="0"/>
              <a:t>Je moet zelf een moleculair orbitaal energie diagram </a:t>
            </a:r>
            <a:br>
              <a:rPr lang="nl-NL" sz="1800" dirty="0" smtClean="0"/>
            </a:br>
            <a:r>
              <a:rPr lang="nl-NL" sz="1800" dirty="0" smtClean="0"/>
              <a:t>kunnen maken van een heteronucleair </a:t>
            </a:r>
            <a:r>
              <a:rPr lang="nl-NL" sz="1800" dirty="0" err="1" smtClean="0"/>
              <a:t>diatomisch</a:t>
            </a:r>
            <a:r>
              <a:rPr lang="nl-NL" sz="1800" dirty="0" smtClean="0"/>
              <a:t> </a:t>
            </a:r>
            <a:br>
              <a:rPr lang="nl-NL" sz="1800" dirty="0" smtClean="0"/>
            </a:br>
            <a:r>
              <a:rPr lang="nl-NL" sz="1800" dirty="0" smtClean="0"/>
              <a:t>molecuul!</a:t>
            </a:r>
          </a:p>
          <a:p>
            <a:r>
              <a:rPr lang="nl-NL" sz="1800" dirty="0" smtClean="0"/>
              <a:t>Voorbeeld college: HF, in huiswerk: NO.</a:t>
            </a:r>
          </a:p>
          <a:p>
            <a:r>
              <a:rPr lang="nl-NL" sz="1800" dirty="0" smtClean="0"/>
              <a:t>Je moet dus zelf weten welk van de twee atomen een </a:t>
            </a:r>
            <a:br>
              <a:rPr lang="nl-NL" sz="1800" dirty="0" smtClean="0"/>
            </a:br>
            <a:r>
              <a:rPr lang="nl-NL" sz="1800" dirty="0" smtClean="0"/>
              <a:t>hogere ionisatie energie heeft!</a:t>
            </a:r>
          </a:p>
          <a:p>
            <a:r>
              <a:rPr lang="nl-NL" sz="1800" dirty="0" smtClean="0"/>
              <a:t>Hoe kun je dat dan weten?</a:t>
            </a:r>
            <a:endParaRPr lang="nl-NL" sz="1800" dirty="0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5644" y="1122876"/>
            <a:ext cx="2579511" cy="2936314"/>
          </a:xfrm>
          <a:prstGeom prst="rect">
            <a:avLst/>
          </a:prstGeom>
        </p:spPr>
      </p:pic>
      <p:sp>
        <p:nvSpPr>
          <p:cNvPr id="9" name="Tekstvak 8"/>
          <p:cNvSpPr txBox="1"/>
          <p:nvPr/>
        </p:nvSpPr>
        <p:spPr>
          <a:xfrm>
            <a:off x="0" y="4544291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22A441-7D18-45CD-A094-15BD1DDAD3EC}" type="slidenum">
              <a:rPr lang="nl-NL"/>
              <a:t>33</a:t>
            </a:fld>
            <a:endParaRPr lang="nl-NL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1A7FFB-7E9A-E347-8F80-8E2C647B3625}" type="slidenum">
              <a:rPr lang="nl-NL" smtClean="0"/>
              <a:t>33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84957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37040"/>
            <a:ext cx="8229600" cy="857250"/>
          </a:xfrm>
        </p:spPr>
        <p:txBody>
          <a:bodyPr>
            <a:normAutofit/>
          </a:bodyPr>
          <a:lstStyle/>
          <a:p>
            <a:r>
              <a:rPr lang="nl-NL" dirty="0" err="1" smtClean="0"/>
              <a:t>Elektronegativiteit</a:t>
            </a:r>
            <a:r>
              <a:rPr lang="nl-NL" dirty="0" smtClean="0"/>
              <a:t> bepalen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457200" y="857956"/>
            <a:ext cx="8229600" cy="3747911"/>
          </a:xfrm>
        </p:spPr>
        <p:txBody>
          <a:bodyPr>
            <a:normAutofit/>
          </a:bodyPr>
          <a:lstStyle/>
          <a:p>
            <a:r>
              <a:rPr lang="nl-NL" sz="1800" dirty="0" err="1" smtClean="0"/>
              <a:t>Elektronegativiteiten</a:t>
            </a:r>
            <a:r>
              <a:rPr lang="nl-NL" sz="1800" dirty="0" smtClean="0"/>
              <a:t> worden niet gegeven op tentamen, toch moet je kunnen weten welk atoom hogere </a:t>
            </a:r>
            <a:r>
              <a:rPr lang="nl-NL" sz="1800" dirty="0" err="1" smtClean="0"/>
              <a:t>elektronegativiteit</a:t>
            </a:r>
            <a:r>
              <a:rPr lang="nl-NL" sz="1800" dirty="0" smtClean="0"/>
              <a:t> heeft! Hoe?</a:t>
            </a:r>
            <a:br>
              <a:rPr lang="nl-NL" sz="1800" dirty="0" smtClean="0"/>
            </a:br>
            <a:r>
              <a:rPr lang="nl-NL" sz="1800" dirty="0" smtClean="0"/>
              <a:t/>
            </a:r>
            <a:br>
              <a:rPr lang="nl-NL" sz="1800" dirty="0" smtClean="0"/>
            </a:br>
            <a:r>
              <a:rPr lang="nl-NL" sz="1800" dirty="0" smtClean="0"/>
              <a:t/>
            </a:r>
            <a:br>
              <a:rPr lang="nl-NL" sz="1800" dirty="0" smtClean="0"/>
            </a:br>
            <a:r>
              <a:rPr lang="nl-NL" sz="1800" dirty="0" smtClean="0"/>
              <a:t/>
            </a:r>
            <a:br>
              <a:rPr lang="nl-NL" sz="1800" dirty="0" smtClean="0"/>
            </a:br>
            <a:r>
              <a:rPr lang="nl-NL" sz="1800" dirty="0" smtClean="0"/>
              <a:t/>
            </a:r>
            <a:br>
              <a:rPr lang="nl-NL" sz="1800" dirty="0" smtClean="0"/>
            </a:br>
            <a:r>
              <a:rPr lang="nl-NL" sz="1800" dirty="0" smtClean="0"/>
              <a:t/>
            </a:r>
            <a:br>
              <a:rPr lang="nl-NL" sz="1800" dirty="0" smtClean="0"/>
            </a:br>
            <a:r>
              <a:rPr lang="nl-NL" sz="1800" dirty="0" smtClean="0"/>
              <a:t/>
            </a:r>
            <a:br>
              <a:rPr lang="nl-NL" sz="1800" dirty="0" smtClean="0"/>
            </a:br>
            <a:r>
              <a:rPr lang="nl-NL" sz="1800" dirty="0" smtClean="0"/>
              <a:t/>
            </a:r>
            <a:br>
              <a:rPr lang="nl-NL" sz="1800" dirty="0" smtClean="0"/>
            </a:br>
            <a:r>
              <a:rPr lang="nl-NL" sz="1800" dirty="0" smtClean="0"/>
              <a:t/>
            </a:r>
            <a:br>
              <a:rPr lang="nl-NL" sz="1800" dirty="0" smtClean="0"/>
            </a:br>
            <a:r>
              <a:rPr lang="nl-NL" sz="1800" dirty="0" smtClean="0"/>
              <a:t/>
            </a:r>
            <a:br>
              <a:rPr lang="nl-NL" sz="1800" dirty="0" smtClean="0"/>
            </a:br>
            <a:r>
              <a:rPr lang="nl-NL" sz="1800" dirty="0" smtClean="0"/>
              <a:t>Begrijpen waarom zowel </a:t>
            </a:r>
            <a:r>
              <a:rPr lang="nl-NL" sz="1800" dirty="0" err="1" smtClean="0"/>
              <a:t>elektronegativiteit</a:t>
            </a:r>
            <a:r>
              <a:rPr lang="nl-NL" sz="1800" dirty="0" smtClean="0"/>
              <a:t> als ionisatie energie dit periodieke gedrag vertonen.</a:t>
            </a:r>
            <a:endParaRPr lang="nl-NL" sz="1800" dirty="0"/>
          </a:p>
        </p:txBody>
      </p:sp>
      <p:pic>
        <p:nvPicPr>
          <p:cNvPr id="2052" name="Picture 4" descr="line graph of ionization energy versus atomic numb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7308" y="1631773"/>
            <a:ext cx="4781550" cy="2200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kstvak 5"/>
          <p:cNvSpPr txBox="1"/>
          <p:nvPr/>
        </p:nvSpPr>
        <p:spPr>
          <a:xfrm>
            <a:off x="0" y="4544291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9690C120-E5AA-47C0-9D08-3E1E2A3E83D5}" type="slidenum">
              <a:rPr lang="nl-NL" smtClean="0"/>
              <a:t>34</a:t>
            </a:fld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1A7FFB-7E9A-E347-8F80-8E2C647B3625}" type="slidenum">
              <a:rPr lang="nl-NL" smtClean="0"/>
              <a:t>34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89158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Toepassing </a:t>
            </a:r>
            <a:r>
              <a:rPr lang="el-GR" dirty="0"/>
              <a:t>π</a:t>
            </a:r>
            <a:r>
              <a:rPr lang="nl-NL" dirty="0"/>
              <a:t> elektronen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457200" y="971550"/>
            <a:ext cx="8229600" cy="3422649"/>
          </a:xfrm>
        </p:spPr>
        <p:txBody>
          <a:bodyPr>
            <a:normAutofit/>
          </a:bodyPr>
          <a:lstStyle/>
          <a:p>
            <a:r>
              <a:rPr lang="nl-NL" sz="1800" dirty="0"/>
              <a:t>π-systemen zijn veelzijdig en flexibel, bepaalde kleur / geleiding / magnetische / </a:t>
            </a:r>
            <a:r>
              <a:rPr lang="nl-NL" sz="1800" dirty="0" err="1"/>
              <a:t>etc</a:t>
            </a:r>
            <a:r>
              <a:rPr lang="nl-NL" sz="1800" dirty="0"/>
              <a:t> eigenschappen kunnen ontworpen worden door </a:t>
            </a:r>
            <a:r>
              <a:rPr lang="nl-NL" sz="1800" dirty="0" err="1"/>
              <a:t>gedelocaliseerde</a:t>
            </a:r>
            <a:r>
              <a:rPr lang="nl-NL" sz="1800" dirty="0"/>
              <a:t> pi-elektronen over hele moleculen te laten strekken</a:t>
            </a:r>
            <a:r>
              <a:rPr lang="nl-NL" sz="1800" dirty="0" smtClean="0"/>
              <a:t>!</a:t>
            </a:r>
          </a:p>
          <a:p>
            <a:endParaRPr lang="nl-NL" sz="1800" dirty="0"/>
          </a:p>
          <a:p>
            <a:endParaRPr lang="nl-NL" sz="1800" dirty="0" smtClean="0"/>
          </a:p>
          <a:p>
            <a:endParaRPr lang="nl-NL" sz="1800" dirty="0"/>
          </a:p>
          <a:p>
            <a:endParaRPr lang="nl-NL" sz="1800" dirty="0" smtClean="0"/>
          </a:p>
          <a:p>
            <a:endParaRPr lang="nl-NL" sz="1800" dirty="0"/>
          </a:p>
          <a:p>
            <a:pPr marL="0" indent="0">
              <a:buNone/>
            </a:pPr>
            <a:endParaRPr lang="nl-NL" sz="1800" dirty="0"/>
          </a:p>
          <a:p>
            <a:endParaRPr lang="nl-NL" sz="1800" dirty="0"/>
          </a:p>
        </p:txBody>
      </p:sp>
      <p:grpSp>
        <p:nvGrpSpPr>
          <p:cNvPr id="8" name="Groep 7"/>
          <p:cNvGrpSpPr/>
          <p:nvPr/>
        </p:nvGrpSpPr>
        <p:grpSpPr>
          <a:xfrm>
            <a:off x="675207" y="2076360"/>
            <a:ext cx="7793585" cy="2089240"/>
            <a:chOff x="909633" y="2076360"/>
            <a:chExt cx="6792957" cy="1821000"/>
          </a:xfrm>
        </p:grpSpPr>
        <p:grpSp>
          <p:nvGrpSpPr>
            <p:cNvPr id="4" name="Groep 3"/>
            <p:cNvGrpSpPr/>
            <p:nvPr/>
          </p:nvGrpSpPr>
          <p:grpSpPr>
            <a:xfrm>
              <a:off x="909633" y="2146059"/>
              <a:ext cx="3954467" cy="1681603"/>
              <a:chOff x="5696684" y="1862706"/>
              <a:chExt cx="3144191" cy="1337040"/>
            </a:xfrm>
          </p:grpSpPr>
          <p:pic>
            <p:nvPicPr>
              <p:cNvPr id="5" name="Afbeelding 4"/>
              <p:cNvPicPr>
                <a:picLocks noChangeAspect="1"/>
              </p:cNvPicPr>
              <p:nvPr/>
            </p:nvPicPr>
            <p:blipFill rotWithShape="1">
              <a:blip r:embed="rId3"/>
              <a:srcRect r="77063"/>
              <a:stretch/>
            </p:blipFill>
            <p:spPr>
              <a:xfrm>
                <a:off x="5696684" y="1862706"/>
                <a:ext cx="1198161" cy="1337040"/>
              </a:xfrm>
              <a:prstGeom prst="rect">
                <a:avLst/>
              </a:prstGeom>
            </p:spPr>
          </p:pic>
          <p:pic>
            <p:nvPicPr>
              <p:cNvPr id="6" name="Afbeelding 5"/>
              <p:cNvPicPr>
                <a:picLocks noChangeAspect="1"/>
              </p:cNvPicPr>
              <p:nvPr/>
            </p:nvPicPr>
            <p:blipFill rotWithShape="1">
              <a:blip r:embed="rId3"/>
              <a:srcRect l="25360" r="37386"/>
              <a:stretch/>
            </p:blipFill>
            <p:spPr>
              <a:xfrm>
                <a:off x="6894845" y="1862706"/>
                <a:ext cx="1946030" cy="1337040"/>
              </a:xfrm>
              <a:prstGeom prst="rect">
                <a:avLst/>
              </a:prstGeom>
            </p:spPr>
          </p:pic>
        </p:grpSp>
        <p:pic>
          <p:nvPicPr>
            <p:cNvPr id="7" name="Afbeelding 6"/>
            <p:cNvPicPr>
              <a:picLocks noChangeAspect="1"/>
            </p:cNvPicPr>
            <p:nvPr/>
          </p:nvPicPr>
          <p:blipFill rotWithShape="1">
            <a:blip r:embed="rId3"/>
            <a:srcRect l="62568"/>
            <a:stretch/>
          </p:blipFill>
          <p:spPr>
            <a:xfrm>
              <a:off x="5039477" y="2076360"/>
              <a:ext cx="2663113" cy="1821000"/>
            </a:xfrm>
            <a:prstGeom prst="rect">
              <a:avLst/>
            </a:prstGeom>
          </p:spPr>
        </p:pic>
      </p:grpSp>
      <p:sp>
        <p:nvSpPr>
          <p:cNvPr id="9" name="Tekstvak 8"/>
          <p:cNvSpPr txBox="1"/>
          <p:nvPr/>
        </p:nvSpPr>
        <p:spPr>
          <a:xfrm>
            <a:off x="0" y="4544291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3F89894B-8962-4112-9FBF-3A12CF492529}" type="slidenum">
              <a:rPr lang="nl-NL" smtClean="0"/>
              <a:t>35</a:t>
            </a:fld>
            <a:endParaRPr lang="nl-NL" dirty="0"/>
          </a:p>
        </p:txBody>
      </p:sp>
      <p:sp>
        <p:nvSpPr>
          <p:cNvPr id="10" name="Tijdelijke aanduiding voor dianumm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1A7FFB-7E9A-E347-8F80-8E2C647B3625}" type="slidenum">
              <a:rPr lang="nl-NL" smtClean="0"/>
              <a:t>35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44547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-30694"/>
            <a:ext cx="8229600" cy="857250"/>
          </a:xfrm>
        </p:spPr>
        <p:txBody>
          <a:bodyPr/>
          <a:lstStyle/>
          <a:p>
            <a:r>
              <a:rPr lang="nl-NL" dirty="0" smtClean="0"/>
              <a:t>Kleur moleculaire pi-systemen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457200" y="663220"/>
            <a:ext cx="8229600" cy="3987802"/>
          </a:xfrm>
        </p:spPr>
        <p:txBody>
          <a:bodyPr>
            <a:normAutofit/>
          </a:bodyPr>
          <a:lstStyle/>
          <a:p>
            <a:r>
              <a:rPr lang="nl-NL" sz="1800" dirty="0" smtClean="0"/>
              <a:t>Benzeen absorbeert/emitteert UV. Vraag: denk je dat de HOMO-LUMO ‘gap’ groter of kleiner wordt naarmate de pi-elektron </a:t>
            </a:r>
            <a:r>
              <a:rPr lang="nl-NL" sz="1800" dirty="0" err="1" smtClean="0"/>
              <a:t>delocalisatie</a:t>
            </a:r>
            <a:r>
              <a:rPr lang="nl-NL" sz="1800" dirty="0" smtClean="0"/>
              <a:t> toeneemt? En hoe dus de golflengte die het materiaal absorbeert? </a:t>
            </a:r>
          </a:p>
          <a:p>
            <a:endParaRPr lang="nl-NL" sz="1800" dirty="0"/>
          </a:p>
          <a:p>
            <a:endParaRPr lang="nl-NL" sz="1800" dirty="0" smtClean="0"/>
          </a:p>
          <a:p>
            <a:endParaRPr lang="nl-NL" sz="1800" dirty="0"/>
          </a:p>
          <a:p>
            <a:endParaRPr lang="nl-NL" sz="1800" dirty="0" smtClean="0"/>
          </a:p>
          <a:p>
            <a:endParaRPr lang="nl-NL" sz="1800" dirty="0"/>
          </a:p>
          <a:p>
            <a:endParaRPr lang="nl-NL" sz="1800" dirty="0" smtClean="0"/>
          </a:p>
          <a:p>
            <a:r>
              <a:rPr lang="nl-NL" sz="1800" dirty="0" smtClean="0"/>
              <a:t>Tip: denk aan </a:t>
            </a:r>
            <a:r>
              <a:rPr lang="nl-NL" sz="1800" dirty="0" err="1" smtClean="0"/>
              <a:t>particle</a:t>
            </a:r>
            <a:r>
              <a:rPr lang="nl-NL" sz="1800" dirty="0" smtClean="0"/>
              <a:t>-in-a-box, </a:t>
            </a:r>
            <a:br>
              <a:rPr lang="nl-NL" sz="1800" dirty="0" smtClean="0"/>
            </a:br>
            <a:r>
              <a:rPr lang="nl-NL" sz="1800" dirty="0" smtClean="0"/>
              <a:t>waar een elektron ook ‘vrij’ is </a:t>
            </a:r>
            <a:br>
              <a:rPr lang="nl-NL" sz="1800" dirty="0" smtClean="0"/>
            </a:br>
            <a:r>
              <a:rPr lang="nl-NL" sz="1800" dirty="0" smtClean="0"/>
              <a:t>(vergelijkbaar met pi-elektron)</a:t>
            </a:r>
            <a:endParaRPr lang="nl-NL" sz="1800" dirty="0"/>
          </a:p>
        </p:txBody>
      </p:sp>
      <p:pic>
        <p:nvPicPr>
          <p:cNvPr id="1028" name="Picture 4" descr="Afbeeldingsresultaat voor particle in a box modes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114"/>
          <a:stretch/>
        </p:blipFill>
        <p:spPr bwMode="auto">
          <a:xfrm>
            <a:off x="4201230" y="2511074"/>
            <a:ext cx="1562100" cy="2354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Afbeelding 3"/>
          <p:cNvPicPr>
            <a:picLocks noChangeAspect="1"/>
          </p:cNvPicPr>
          <p:nvPr/>
        </p:nvPicPr>
        <p:blipFill rotWithShape="1">
          <a:blip r:embed="rId4"/>
          <a:srcRect l="10182" r="11356"/>
          <a:stretch/>
        </p:blipFill>
        <p:spPr>
          <a:xfrm>
            <a:off x="5937953" y="2720623"/>
            <a:ext cx="2144889" cy="2088445"/>
          </a:xfrm>
          <a:prstGeom prst="rect">
            <a:avLst/>
          </a:prstGeom>
        </p:spPr>
      </p:pic>
      <p:pic>
        <p:nvPicPr>
          <p:cNvPr id="1030" name="Picture 6" descr="Benzol.sv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228" y="1597379"/>
            <a:ext cx="523875" cy="52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Naphthalene-2D-Skeletal.sv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8545" y="1597379"/>
            <a:ext cx="900412" cy="523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Anthracene-2D-Skeletal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8399" y="1597379"/>
            <a:ext cx="1232649" cy="523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Naftacene.sv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0863" y="1597379"/>
            <a:ext cx="1720190" cy="523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Pentacene.sv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7278" y="1597379"/>
            <a:ext cx="2153977" cy="526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Hexacene.sv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228" y="2399946"/>
            <a:ext cx="2491378" cy="514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kstvak 4"/>
          <p:cNvSpPr txBox="1"/>
          <p:nvPr/>
        </p:nvSpPr>
        <p:spPr>
          <a:xfrm>
            <a:off x="696686" y="2048684"/>
            <a:ext cx="68217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600" dirty="0" err="1" smtClean="0"/>
              <a:t>Benzene</a:t>
            </a:r>
            <a:r>
              <a:rPr lang="nl-NL" sz="1600" dirty="0" smtClean="0"/>
              <a:t>   </a:t>
            </a:r>
            <a:r>
              <a:rPr lang="nl-NL" sz="1600" dirty="0" err="1" smtClean="0"/>
              <a:t>Napthalene</a:t>
            </a:r>
            <a:r>
              <a:rPr lang="nl-NL" sz="1600" dirty="0" smtClean="0"/>
              <a:t>       </a:t>
            </a:r>
            <a:r>
              <a:rPr lang="nl-NL" sz="1600" dirty="0" err="1" smtClean="0"/>
              <a:t>Anthracene</a:t>
            </a:r>
            <a:r>
              <a:rPr lang="nl-NL" sz="1600" dirty="0" smtClean="0"/>
              <a:t>             </a:t>
            </a:r>
            <a:r>
              <a:rPr lang="nl-NL" sz="1600" dirty="0" err="1" smtClean="0"/>
              <a:t>Tetracene</a:t>
            </a:r>
            <a:r>
              <a:rPr lang="nl-NL" sz="1600" dirty="0" smtClean="0"/>
              <a:t>                         </a:t>
            </a:r>
            <a:r>
              <a:rPr lang="nl-NL" sz="1600" dirty="0" err="1" smtClean="0"/>
              <a:t>Pentacene</a:t>
            </a:r>
            <a:endParaRPr lang="nl-NL" sz="1600" dirty="0"/>
          </a:p>
        </p:txBody>
      </p:sp>
      <p:sp>
        <p:nvSpPr>
          <p:cNvPr id="6" name="Rechthoek 5"/>
          <p:cNvSpPr/>
          <p:nvPr/>
        </p:nvSpPr>
        <p:spPr>
          <a:xfrm>
            <a:off x="1520171" y="2836875"/>
            <a:ext cx="10971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 err="1"/>
              <a:t>Hexacene</a:t>
            </a:r>
            <a:endParaRPr lang="nl-NL" dirty="0"/>
          </a:p>
        </p:txBody>
      </p:sp>
      <p:sp>
        <p:nvSpPr>
          <p:cNvPr id="14" name="Tekstvak 13"/>
          <p:cNvSpPr txBox="1"/>
          <p:nvPr/>
        </p:nvSpPr>
        <p:spPr>
          <a:xfrm>
            <a:off x="0" y="4544291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6F0543D-35D0-4E9D-A218-19BCDD78733F}" type="slidenum">
              <a:rPr lang="nl-NL" smtClean="0"/>
              <a:t>36</a:t>
            </a:fld>
            <a:endParaRPr lang="nl-NL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1A7FFB-7E9A-E347-8F80-8E2C647B3625}" type="slidenum">
              <a:rPr lang="nl-NL" smtClean="0"/>
              <a:t>36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43684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Kleuren </a:t>
            </a:r>
            <a:r>
              <a:rPr lang="nl-NL" dirty="0" err="1"/>
              <a:t>Polyacene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457200" y="1063625"/>
            <a:ext cx="8229600" cy="3011108"/>
          </a:xfrm>
        </p:spPr>
        <p:txBody>
          <a:bodyPr>
            <a:normAutofit/>
          </a:bodyPr>
          <a:lstStyle/>
          <a:p>
            <a:r>
              <a:rPr lang="nl-NL" sz="1800" dirty="0"/>
              <a:t>Benzeen, </a:t>
            </a:r>
            <a:r>
              <a:rPr lang="nl-NL" sz="1800" dirty="0" err="1"/>
              <a:t>napthaleen</a:t>
            </a:r>
            <a:r>
              <a:rPr lang="nl-NL" sz="1800" dirty="0"/>
              <a:t>, </a:t>
            </a:r>
            <a:r>
              <a:rPr lang="nl-NL" sz="1800" dirty="0" err="1"/>
              <a:t>anthraceen</a:t>
            </a:r>
            <a:r>
              <a:rPr lang="nl-NL" sz="1800" dirty="0"/>
              <a:t> absorberen allemaal UV (buiten zichtbare spectrum, </a:t>
            </a:r>
            <a:r>
              <a:rPr lang="nl-NL" sz="1800" dirty="0" smtClean="0"/>
              <a:t>wit/transparant</a:t>
            </a:r>
            <a:r>
              <a:rPr lang="nl-NL" sz="1800" dirty="0"/>
              <a:t>!)</a:t>
            </a:r>
          </a:p>
          <a:p>
            <a:endParaRPr lang="nl-NL" sz="1800" dirty="0"/>
          </a:p>
          <a:p>
            <a:endParaRPr lang="nl-NL" sz="1800" dirty="0"/>
          </a:p>
          <a:p>
            <a:endParaRPr lang="nl-NL" sz="1800" dirty="0"/>
          </a:p>
          <a:p>
            <a:endParaRPr lang="nl-NL" sz="1800" dirty="0" smtClean="0"/>
          </a:p>
          <a:p>
            <a:endParaRPr lang="nl-NL" sz="1800" dirty="0"/>
          </a:p>
          <a:p>
            <a:endParaRPr lang="nl-NL" sz="1800" dirty="0"/>
          </a:p>
          <a:p>
            <a:r>
              <a:rPr lang="nl-NL" sz="1800" dirty="0" err="1"/>
              <a:t>Tetracene</a:t>
            </a:r>
            <a:r>
              <a:rPr lang="nl-NL" sz="1800" dirty="0"/>
              <a:t>, Oranje/geel!</a:t>
            </a:r>
          </a:p>
          <a:p>
            <a:endParaRPr lang="nl-NL" sz="1800" dirty="0"/>
          </a:p>
        </p:txBody>
      </p:sp>
      <p:pic>
        <p:nvPicPr>
          <p:cNvPr id="5" name="Picture 6" descr="Benzol.sv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9005" y="1776110"/>
            <a:ext cx="523875" cy="52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Naphthalene-2D-Skeletal.sv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3054" y="1776110"/>
            <a:ext cx="900412" cy="523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0" descr="Anthracene-2D-Skeletal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9689" y="1776109"/>
            <a:ext cx="1232649" cy="523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Anthracen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1765" y="1525328"/>
            <a:ext cx="1391017" cy="1549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Tetracene crystals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7214" y="2637441"/>
            <a:ext cx="2578799" cy="1979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2" descr="Naftacene.sv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4808" y="3550857"/>
            <a:ext cx="1720190" cy="523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Rechte verbindingslijn 11"/>
          <p:cNvCxnSpPr/>
          <p:nvPr/>
        </p:nvCxnSpPr>
        <p:spPr>
          <a:xfrm>
            <a:off x="457200" y="3399821"/>
            <a:ext cx="474779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Rechte verbindingslijn 12"/>
          <p:cNvCxnSpPr/>
          <p:nvPr/>
        </p:nvCxnSpPr>
        <p:spPr>
          <a:xfrm>
            <a:off x="5204998" y="2449135"/>
            <a:ext cx="341734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Rechte verbindingslijn 14"/>
          <p:cNvCxnSpPr/>
          <p:nvPr/>
        </p:nvCxnSpPr>
        <p:spPr>
          <a:xfrm>
            <a:off x="5204998" y="2452613"/>
            <a:ext cx="0" cy="94720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kstvak 13"/>
          <p:cNvSpPr txBox="1"/>
          <p:nvPr/>
        </p:nvSpPr>
        <p:spPr>
          <a:xfrm>
            <a:off x="0" y="4544291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790940D7-F257-42E8-8356-DCF137A67266}" type="slidenum">
              <a:rPr lang="nl-NL" smtClean="0"/>
              <a:t>37</a:t>
            </a:fld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1A7FFB-7E9A-E347-8F80-8E2C647B3625}" type="slidenum">
              <a:rPr lang="nl-NL" smtClean="0"/>
              <a:t>37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63206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Kleuren </a:t>
            </a:r>
            <a:r>
              <a:rPr lang="nl-NL" dirty="0" err="1" smtClean="0"/>
              <a:t>Polyacene</a:t>
            </a:r>
            <a:r>
              <a:rPr lang="nl-NL" dirty="0" smtClean="0"/>
              <a:t> (2)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NL" sz="1800" dirty="0" err="1" smtClean="0"/>
              <a:t>Pentacene</a:t>
            </a:r>
            <a:r>
              <a:rPr lang="nl-NL" sz="1800" dirty="0" smtClean="0"/>
              <a:t>, donkerblauw!</a:t>
            </a:r>
          </a:p>
          <a:p>
            <a:endParaRPr lang="nl-NL" sz="1800" dirty="0"/>
          </a:p>
          <a:p>
            <a:endParaRPr lang="nl-NL" sz="1800" dirty="0" smtClean="0"/>
          </a:p>
          <a:p>
            <a:endParaRPr lang="nl-NL" sz="1800" dirty="0"/>
          </a:p>
        </p:txBody>
      </p:sp>
      <p:pic>
        <p:nvPicPr>
          <p:cNvPr id="14" name="Picture 14" descr="Pentacene.sv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1678" y="1689287"/>
            <a:ext cx="2153977" cy="526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https://upload.wikimedia.org/wikipedia/commons/d/d2/Pentacen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0567" y="1698932"/>
            <a:ext cx="2771321" cy="1892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kstvak 5"/>
          <p:cNvSpPr txBox="1"/>
          <p:nvPr/>
        </p:nvSpPr>
        <p:spPr>
          <a:xfrm>
            <a:off x="0" y="4544291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C2D5050A-A428-4CA3-8E21-EC94B2249887}" type="slidenum">
              <a:rPr lang="nl-NL" smtClean="0"/>
              <a:t>38</a:t>
            </a:fld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1A7FFB-7E9A-E347-8F80-8E2C647B3625}" type="slidenum">
              <a:rPr lang="nl-NL" smtClean="0"/>
              <a:t>38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28142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Organische pigmenten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457200" y="938894"/>
            <a:ext cx="8229600" cy="3734706"/>
          </a:xfrm>
        </p:spPr>
        <p:txBody>
          <a:bodyPr>
            <a:normAutofit/>
          </a:bodyPr>
          <a:lstStyle/>
          <a:p>
            <a:r>
              <a:rPr lang="nl-NL" dirty="0" smtClean="0"/>
              <a:t>HOMO en LUMO in zichtbare spectrum, makkelijk te manipuleren door kleine moleculaire aanpassingen.</a:t>
            </a:r>
          </a:p>
          <a:p>
            <a:endParaRPr lang="nl-NL" dirty="0"/>
          </a:p>
          <a:p>
            <a:endParaRPr lang="nl-NL" dirty="0" smtClean="0"/>
          </a:p>
          <a:p>
            <a:endParaRPr lang="nl-NL" dirty="0"/>
          </a:p>
          <a:p>
            <a:endParaRPr lang="nl-NL" dirty="0" smtClean="0"/>
          </a:p>
          <a:p>
            <a:endParaRPr lang="nl-NL" dirty="0"/>
          </a:p>
          <a:p>
            <a:r>
              <a:rPr lang="nl-NL" dirty="0" smtClean="0"/>
              <a:t>Inkt, verf, etc. (voorbeeld</a:t>
            </a:r>
            <a:r>
              <a:rPr lang="nl-NL" dirty="0"/>
              <a:t>: </a:t>
            </a:r>
            <a:r>
              <a:rPr lang="nl-NL" dirty="0" err="1" smtClean="0"/>
              <a:t>Phthalocyanine</a:t>
            </a:r>
            <a:r>
              <a:rPr lang="nl-NL" dirty="0" smtClean="0"/>
              <a:t>)</a:t>
            </a:r>
            <a:endParaRPr lang="nl-NL" dirty="0"/>
          </a:p>
        </p:txBody>
      </p:sp>
      <p:pic>
        <p:nvPicPr>
          <p:cNvPr id="8194" name="Picture 2" descr="Copper phthalocyanine.sv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372" y="1767416"/>
            <a:ext cx="2095500" cy="2095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Copper Phtalocyanine Blu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7862" y="2091265"/>
            <a:ext cx="2095500" cy="1447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Phthalocyanine Green 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2352" y="1834091"/>
            <a:ext cx="2095500" cy="2028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 descr="Phthalocyanine green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8500" y="2091265"/>
            <a:ext cx="2095500" cy="1533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kstvak 7"/>
          <p:cNvSpPr txBox="1"/>
          <p:nvPr/>
        </p:nvSpPr>
        <p:spPr>
          <a:xfrm>
            <a:off x="0" y="4544291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605AE417-714B-4316-BFEF-2AAA76CECA2C}" type="slidenum">
              <a:rPr lang="nl-NL" smtClean="0"/>
              <a:t>39</a:t>
            </a:fld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1A7FFB-7E9A-E347-8F80-8E2C647B3625}" type="slidenum">
              <a:rPr lang="nl-NL" smtClean="0"/>
              <a:t>39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05138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Sp</a:t>
            </a:r>
            <a:r>
              <a:rPr lang="nl-NL" baseline="30000" dirty="0" smtClean="0"/>
              <a:t>2</a:t>
            </a:r>
            <a:r>
              <a:rPr lang="nl-NL" dirty="0" smtClean="0"/>
              <a:t> hybridisatie in </a:t>
            </a:r>
            <a:r>
              <a:rPr lang="nl-NL" dirty="0"/>
              <a:t>k</a:t>
            </a:r>
            <a:r>
              <a:rPr lang="nl-NL" dirty="0" smtClean="0"/>
              <a:t>oolstof (etheen C</a:t>
            </a:r>
            <a:r>
              <a:rPr lang="nl-NL" baseline="-25000" dirty="0" smtClean="0"/>
              <a:t>2</a:t>
            </a:r>
            <a:r>
              <a:rPr lang="nl-NL" dirty="0" smtClean="0"/>
              <a:t>H</a:t>
            </a:r>
            <a:r>
              <a:rPr lang="nl-NL" baseline="-25000" dirty="0" smtClean="0"/>
              <a:t>4</a:t>
            </a:r>
            <a:r>
              <a:rPr lang="nl-NL" dirty="0" smtClean="0"/>
              <a:t>)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1A7FFB-7E9A-E347-8F80-8E2C647B3625}" type="slidenum">
              <a:rPr lang="nl-NL" smtClean="0"/>
              <a:t>4</a:t>
            </a:fld>
            <a:endParaRPr lang="nl-NL"/>
          </a:p>
        </p:txBody>
      </p:sp>
      <p:pic>
        <p:nvPicPr>
          <p:cNvPr id="5" name="Picture 2" descr="http://www.chem.ucalgary.ca/courses/350/Carey5th/Ch02/hybrid02.gif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72"/>
          <a:stretch/>
        </p:blipFill>
        <p:spPr bwMode="auto">
          <a:xfrm>
            <a:off x="307975" y="1492632"/>
            <a:ext cx="4796095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https://qph.fs.quoracdn.net/main-qimg-3b82f9b908906549ea62e0e435a5201e-c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3417" y="1063625"/>
            <a:ext cx="333375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utoShape 2" descr="Afbeeldingsresultaat voor C2H4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pic>
        <p:nvPicPr>
          <p:cNvPr id="10" name="Afbeelding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0434" y="3613518"/>
            <a:ext cx="1200150" cy="924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722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Geleiding door </a:t>
            </a:r>
            <a:r>
              <a:rPr lang="nl-NL" dirty="0" err="1" smtClean="0"/>
              <a:t>gedelocaliseerde</a:t>
            </a:r>
            <a:r>
              <a:rPr lang="nl-NL" dirty="0" smtClean="0"/>
              <a:t> pi elektronen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457200" y="924381"/>
            <a:ext cx="8229600" cy="2874582"/>
          </a:xfrm>
        </p:spPr>
        <p:txBody>
          <a:bodyPr>
            <a:normAutofit/>
          </a:bodyPr>
          <a:lstStyle/>
          <a:p>
            <a:r>
              <a:rPr lang="nl-NL" sz="1800" dirty="0" smtClean="0"/>
              <a:t>Vraag: is koolstof een metaal?</a:t>
            </a:r>
          </a:p>
          <a:p>
            <a:r>
              <a:rPr lang="nl-NL" sz="1800" dirty="0" smtClean="0"/>
              <a:t>Vraag: waarom geleid </a:t>
            </a:r>
            <a:r>
              <a:rPr lang="nl-NL" sz="1800" dirty="0" err="1" smtClean="0"/>
              <a:t>grafeen</a:t>
            </a:r>
            <a:r>
              <a:rPr lang="nl-NL" sz="1800" dirty="0" smtClean="0"/>
              <a:t> (koolstof) dan toch?</a:t>
            </a:r>
            <a:endParaRPr lang="nl-NL" sz="1800" dirty="0"/>
          </a:p>
        </p:txBody>
      </p:sp>
      <p:pic>
        <p:nvPicPr>
          <p:cNvPr id="6148" name="Picture 4" descr="resonanc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1285" y="1680804"/>
            <a:ext cx="4020338" cy="2499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Afbeeldingsresultaat voor graphene orbita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232" y="1680803"/>
            <a:ext cx="4162238" cy="1904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kstvak 5"/>
          <p:cNvSpPr txBox="1"/>
          <p:nvPr/>
        </p:nvSpPr>
        <p:spPr>
          <a:xfrm>
            <a:off x="0" y="4544291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6A343E09-7FD6-44D1-95CA-31C2FD4C219E}" type="slidenum">
              <a:rPr lang="nl-NL" smtClean="0"/>
              <a:t>40</a:t>
            </a:fld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1A7FFB-7E9A-E347-8F80-8E2C647B3625}" type="slidenum">
              <a:rPr lang="nl-NL" smtClean="0"/>
              <a:t>40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24549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Gedelocaliseerde</a:t>
            </a:r>
            <a:r>
              <a:rPr lang="nl-NL" dirty="0" smtClean="0"/>
              <a:t> pi elektronen in </a:t>
            </a:r>
            <a:r>
              <a:rPr lang="nl-NL" dirty="0" err="1" smtClean="0"/>
              <a:t>grafeen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241220"/>
          </a:xfrm>
        </p:spPr>
        <p:txBody>
          <a:bodyPr>
            <a:normAutofit lnSpcReduction="10000"/>
          </a:bodyPr>
          <a:lstStyle/>
          <a:p>
            <a:endParaRPr lang="nl-NL" sz="1800" dirty="0" smtClean="0"/>
          </a:p>
          <a:p>
            <a:endParaRPr lang="nl-NL" sz="1800" dirty="0"/>
          </a:p>
          <a:p>
            <a:endParaRPr lang="nl-NL" sz="1800" dirty="0" smtClean="0"/>
          </a:p>
          <a:p>
            <a:endParaRPr lang="nl-NL" sz="1800" dirty="0"/>
          </a:p>
          <a:p>
            <a:endParaRPr lang="nl-NL" sz="1800" dirty="0" smtClean="0"/>
          </a:p>
          <a:p>
            <a:pPr marL="0" indent="0">
              <a:buNone/>
            </a:pPr>
            <a:endParaRPr lang="nl-NL" sz="1800" dirty="0" smtClean="0"/>
          </a:p>
          <a:p>
            <a:pPr marL="0" indent="0">
              <a:buNone/>
            </a:pPr>
            <a:r>
              <a:rPr lang="nl-NL" sz="1800" dirty="0" smtClean="0"/>
              <a:t>Uitstekende </a:t>
            </a:r>
            <a:r>
              <a:rPr lang="nl-NL" sz="1800" dirty="0" err="1" smtClean="0"/>
              <a:t>twee-dimensionale</a:t>
            </a:r>
            <a:r>
              <a:rPr lang="nl-NL" sz="1800" dirty="0" smtClean="0"/>
              <a:t> elektrische (en thermische) geleider!</a:t>
            </a:r>
          </a:p>
          <a:p>
            <a:pPr marL="0" indent="0">
              <a:buNone/>
            </a:pPr>
            <a:r>
              <a:rPr lang="nl-NL" sz="1800" dirty="0" smtClean="0"/>
              <a:t>Kan tot 20% worden uitgerekt, en is sterker dan het sterkste staal.</a:t>
            </a:r>
          </a:p>
          <a:p>
            <a:pPr marL="0" indent="0">
              <a:buNone/>
            </a:pPr>
            <a:r>
              <a:rPr lang="nl-NL" sz="1800" dirty="0" smtClean="0"/>
              <a:t>Vraag: </a:t>
            </a:r>
            <a:r>
              <a:rPr lang="nl-NL" sz="1800" dirty="0" err="1" smtClean="0"/>
              <a:t>grafeen</a:t>
            </a:r>
            <a:r>
              <a:rPr lang="nl-NL" sz="1800" dirty="0" smtClean="0"/>
              <a:t> </a:t>
            </a:r>
            <a:r>
              <a:rPr lang="nl-NL" sz="1800" dirty="0" err="1" smtClean="0"/>
              <a:t>absorbeerd</a:t>
            </a:r>
            <a:r>
              <a:rPr lang="nl-NL" sz="1800" dirty="0" smtClean="0"/>
              <a:t> 2,3% van licht, </a:t>
            </a:r>
            <a:r>
              <a:rPr lang="nl-NL" sz="1800" b="1" dirty="0" smtClean="0"/>
              <a:t>onafhankelijk van de golflengte</a:t>
            </a:r>
            <a:r>
              <a:rPr lang="nl-NL" sz="1800" dirty="0" smtClean="0"/>
              <a:t>! Waarom niet </a:t>
            </a:r>
            <a:r>
              <a:rPr lang="nl-NL" sz="1800" dirty="0" err="1" smtClean="0"/>
              <a:t>gekwantiseerd</a:t>
            </a:r>
            <a:r>
              <a:rPr lang="nl-NL" sz="1800" dirty="0" smtClean="0"/>
              <a:t>?</a:t>
            </a:r>
            <a:endParaRPr lang="nl-NL" sz="1800" dirty="0"/>
          </a:p>
        </p:txBody>
      </p:sp>
      <p:pic>
        <p:nvPicPr>
          <p:cNvPr id="7170" name="Picture 2" descr="Afbeeldingsresultaat voor graphene orbital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3371" y="1145267"/>
            <a:ext cx="28575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https://upload.wikimedia.org/wikipedia/commons/thumb/9/9e/Graphen.jpg/800px-Graphe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7890" y="1124085"/>
            <a:ext cx="2226299" cy="1781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kstvak 5"/>
          <p:cNvSpPr txBox="1"/>
          <p:nvPr/>
        </p:nvSpPr>
        <p:spPr>
          <a:xfrm>
            <a:off x="0" y="4544291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3C08F72-6FEC-47F9-8B47-FC43AD4DC6B9}" type="slidenum">
              <a:rPr lang="nl-NL" smtClean="0"/>
              <a:t>41</a:t>
            </a:fld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1A7FFB-7E9A-E347-8F80-8E2C647B3625}" type="slidenum">
              <a:rPr lang="nl-NL" smtClean="0"/>
              <a:t>41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40015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Eén dimensionale systemen door pi elektronen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457200" y="856342"/>
            <a:ext cx="8229600" cy="3918857"/>
          </a:xfrm>
        </p:spPr>
        <p:txBody>
          <a:bodyPr>
            <a:normAutofit/>
          </a:bodyPr>
          <a:lstStyle/>
          <a:p>
            <a:pPr lvl="7"/>
            <a:r>
              <a:rPr lang="nl-NL" sz="1800" dirty="0" smtClean="0"/>
              <a:t>Cu(</a:t>
            </a:r>
            <a:r>
              <a:rPr lang="nl-NL" sz="1800" dirty="0" err="1" smtClean="0"/>
              <a:t>dicyanoquinonediimine</a:t>
            </a:r>
            <a:r>
              <a:rPr lang="nl-NL" sz="1800" dirty="0" smtClean="0"/>
              <a:t>)</a:t>
            </a:r>
            <a:r>
              <a:rPr lang="nl-NL" sz="1800" baseline="-25000" dirty="0" smtClean="0"/>
              <a:t>2  </a:t>
            </a:r>
            <a:r>
              <a:rPr lang="nl-NL" sz="1800" dirty="0" smtClean="0"/>
              <a:t>is een zout met koper als </a:t>
            </a:r>
            <a:r>
              <a:rPr lang="nl-NL" sz="1800" dirty="0" err="1" smtClean="0"/>
              <a:t>cation</a:t>
            </a:r>
            <a:r>
              <a:rPr lang="nl-NL" sz="1800" dirty="0" smtClean="0"/>
              <a:t> en een </a:t>
            </a:r>
            <a:br>
              <a:rPr lang="nl-NL" sz="1800" dirty="0" smtClean="0"/>
            </a:br>
            <a:r>
              <a:rPr lang="nl-NL" sz="1800" dirty="0" smtClean="0"/>
              <a:t>moleculair anion</a:t>
            </a:r>
          </a:p>
          <a:p>
            <a:pPr lvl="7"/>
            <a:r>
              <a:rPr lang="nl-NL" sz="1800" dirty="0" smtClean="0"/>
              <a:t>Koper fungeert als </a:t>
            </a:r>
            <a:br>
              <a:rPr lang="nl-NL" sz="1800" dirty="0" smtClean="0"/>
            </a:br>
            <a:r>
              <a:rPr lang="nl-NL" sz="1800" dirty="0" smtClean="0"/>
              <a:t>brug: moleculair </a:t>
            </a:r>
            <a:br>
              <a:rPr lang="nl-NL" sz="1800" dirty="0" smtClean="0"/>
            </a:br>
            <a:r>
              <a:rPr lang="nl-NL" sz="1800" dirty="0" smtClean="0"/>
              <a:t>orbitaal onderbroken </a:t>
            </a:r>
            <a:br>
              <a:rPr lang="nl-NL" sz="1800" dirty="0" smtClean="0"/>
            </a:br>
            <a:r>
              <a:rPr lang="nl-NL" sz="1800" dirty="0" smtClean="0"/>
              <a:t>in 2 dimensies</a:t>
            </a:r>
          </a:p>
          <a:p>
            <a:pPr lvl="7"/>
            <a:r>
              <a:rPr lang="nl-NL" sz="1800" dirty="0" smtClean="0"/>
              <a:t>In derde dimensie</a:t>
            </a:r>
            <a:br>
              <a:rPr lang="nl-NL" sz="1800" dirty="0" smtClean="0"/>
            </a:br>
            <a:r>
              <a:rPr lang="nl-NL" sz="1800" dirty="0" smtClean="0"/>
              <a:t>vormen overlappende </a:t>
            </a:r>
            <a:br>
              <a:rPr lang="nl-NL" sz="1800" dirty="0" smtClean="0"/>
            </a:br>
            <a:r>
              <a:rPr lang="nl-NL" sz="1800" dirty="0" smtClean="0"/>
              <a:t>p orbitalen één groot pi-orbitaal door het </a:t>
            </a:r>
            <a:r>
              <a:rPr lang="nl-NL" sz="1800" b="1" dirty="0" smtClean="0"/>
              <a:t>hele</a:t>
            </a:r>
            <a:r>
              <a:rPr lang="nl-NL" sz="1800" dirty="0" smtClean="0"/>
              <a:t> kristal, in realiteit wel centimeters lang!</a:t>
            </a:r>
          </a:p>
          <a:p>
            <a:pPr lvl="7"/>
            <a:r>
              <a:rPr lang="nl-NL" sz="1800" dirty="0" err="1" smtClean="0"/>
              <a:t>Metaal-achtige</a:t>
            </a:r>
            <a:r>
              <a:rPr lang="nl-NL" sz="1800" dirty="0" smtClean="0"/>
              <a:t> geleiding in moleculaire stof! Opto-elektronische toepassingen</a:t>
            </a:r>
            <a:endParaRPr lang="nl-NL" sz="1800" dirty="0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57200" y="845911"/>
            <a:ext cx="3178871" cy="3825421"/>
          </a:xfrm>
          <a:prstGeom prst="rect">
            <a:avLst/>
          </a:prstGeom>
        </p:spPr>
      </p:pic>
      <p:pic>
        <p:nvPicPr>
          <p:cNvPr id="6" name="Afbeelding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1380" y="1218296"/>
            <a:ext cx="2587020" cy="2077456"/>
          </a:xfrm>
          <a:prstGeom prst="rect">
            <a:avLst/>
          </a:prstGeom>
        </p:spPr>
      </p:pic>
      <p:sp>
        <p:nvSpPr>
          <p:cNvPr id="7" name="Tekstvak 6"/>
          <p:cNvSpPr txBox="1"/>
          <p:nvPr/>
        </p:nvSpPr>
        <p:spPr>
          <a:xfrm>
            <a:off x="0" y="4544291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BBA525EF-087F-41D5-825D-DF09C557FB28}" type="slidenum">
              <a:rPr lang="nl-NL" smtClean="0"/>
              <a:t>42</a:t>
            </a:fld>
            <a:endParaRPr lang="nl-NL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1A7FFB-7E9A-E347-8F80-8E2C647B3625}" type="slidenum">
              <a:rPr lang="nl-NL" smtClean="0"/>
              <a:t>42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77819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Organische (polymeer) zonnecellen 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NL" sz="1800" dirty="0"/>
              <a:t>Kan zo worden </a:t>
            </a:r>
            <a:r>
              <a:rPr lang="nl-NL" sz="1800" dirty="0" err="1"/>
              <a:t>gedesigned</a:t>
            </a:r>
            <a:r>
              <a:rPr lang="nl-NL" sz="1800" dirty="0"/>
              <a:t> dat het </a:t>
            </a:r>
            <a:r>
              <a:rPr lang="nl-NL" sz="1800" dirty="0" err="1"/>
              <a:t>efficient</a:t>
            </a:r>
            <a:r>
              <a:rPr lang="nl-NL" sz="1800" dirty="0"/>
              <a:t> het zonnespectrum </a:t>
            </a:r>
            <a:r>
              <a:rPr lang="nl-NL" sz="1800" dirty="0" err="1"/>
              <a:t>absorbeerd</a:t>
            </a:r>
            <a:r>
              <a:rPr lang="nl-NL" sz="1800" dirty="0"/>
              <a:t>. Maar kunnen ook doorzichtig zijn! Zijn goedkoop, makkelijk te maken, flexibel. </a:t>
            </a:r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266" y="2096173"/>
            <a:ext cx="3036712" cy="1978559"/>
          </a:xfrm>
          <a:prstGeom prst="rect">
            <a:avLst/>
          </a:prstGeom>
        </p:spPr>
      </p:pic>
      <p:pic>
        <p:nvPicPr>
          <p:cNvPr id="9220" name="Picture 4" descr="Afbeeldingsresultaat voor transparent polymer solar cel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0000" y="2082321"/>
            <a:ext cx="2757664" cy="1992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kstvak 5"/>
          <p:cNvSpPr txBox="1"/>
          <p:nvPr/>
        </p:nvSpPr>
        <p:spPr>
          <a:xfrm>
            <a:off x="0" y="4544291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8A01F43-C843-43BF-8C0E-2193EAA5A1DF}" type="slidenum">
              <a:rPr lang="nl-NL" smtClean="0"/>
              <a:t>43</a:t>
            </a:fld>
            <a:endParaRPr lang="nl-NL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1A7FFB-7E9A-E347-8F80-8E2C647B3625}" type="slidenum">
              <a:rPr lang="nl-NL" smtClean="0"/>
              <a:t>43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07509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OLEDs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5283200" cy="2894954"/>
          </a:xfrm>
        </p:spPr>
        <p:txBody>
          <a:bodyPr>
            <a:normAutofit/>
          </a:bodyPr>
          <a:lstStyle/>
          <a:p>
            <a:r>
              <a:rPr lang="nl-NL" sz="1800" dirty="0" smtClean="0"/>
              <a:t>Organische halfgeleider lichtbron</a:t>
            </a:r>
          </a:p>
          <a:p>
            <a:r>
              <a:rPr lang="nl-NL" sz="1800" dirty="0" smtClean="0"/>
              <a:t>Emitterende polymeren </a:t>
            </a:r>
          </a:p>
          <a:p>
            <a:r>
              <a:rPr lang="nl-NL" sz="1800" dirty="0" smtClean="0"/>
              <a:t>LED emitteert maar 1 golflengte</a:t>
            </a:r>
          </a:p>
          <a:p>
            <a:r>
              <a:rPr lang="nl-NL" sz="1800" dirty="0" smtClean="0"/>
              <a:t>OLED kunnen </a:t>
            </a:r>
            <a:r>
              <a:rPr lang="nl-NL" sz="1800" u="sng" dirty="0" smtClean="0"/>
              <a:t>alle</a:t>
            </a:r>
            <a:r>
              <a:rPr lang="nl-NL" sz="1800" dirty="0" smtClean="0"/>
              <a:t> golflengtes emitteren</a:t>
            </a:r>
            <a:endParaRPr lang="nl-NL" sz="1800" dirty="0"/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7089" y="635000"/>
            <a:ext cx="1565275" cy="1657992"/>
          </a:xfrm>
          <a:prstGeom prst="rect">
            <a:avLst/>
          </a:prstGeom>
        </p:spPr>
      </p:pic>
      <p:pic>
        <p:nvPicPr>
          <p:cNvPr id="6" name="Afbeelding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6802" y="2300287"/>
            <a:ext cx="2209998" cy="1911350"/>
          </a:xfrm>
          <a:prstGeom prst="rect">
            <a:avLst/>
          </a:prstGeom>
        </p:spPr>
      </p:pic>
      <p:pic>
        <p:nvPicPr>
          <p:cNvPr id="7" name="Afbeelding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2509" y="2695576"/>
            <a:ext cx="3976291" cy="2052022"/>
          </a:xfrm>
          <a:prstGeom prst="rect">
            <a:avLst/>
          </a:prstGeom>
        </p:spPr>
      </p:pic>
      <p:sp>
        <p:nvSpPr>
          <p:cNvPr id="8" name="Tekstvak 7"/>
          <p:cNvSpPr txBox="1"/>
          <p:nvPr/>
        </p:nvSpPr>
        <p:spPr>
          <a:xfrm>
            <a:off x="0" y="4544291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B250A7A7-56EE-447D-BBF1-079F903F79F5}" type="slidenum">
              <a:rPr lang="nl-NL" smtClean="0"/>
              <a:t>44</a:t>
            </a:fld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1A7FFB-7E9A-E347-8F80-8E2C647B3625}" type="slidenum">
              <a:rPr lang="nl-NL" smtClean="0"/>
              <a:t>44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40262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Sp</a:t>
            </a:r>
            <a:r>
              <a:rPr lang="nl-NL" dirty="0" smtClean="0"/>
              <a:t> hybridisatie in C</a:t>
            </a:r>
            <a:r>
              <a:rPr lang="nl-NL" baseline="-25000" dirty="0" smtClean="0"/>
              <a:t>2</a:t>
            </a:r>
            <a:r>
              <a:rPr lang="nl-NL" dirty="0" smtClean="0"/>
              <a:t>H</a:t>
            </a:r>
            <a:r>
              <a:rPr lang="nl-NL" baseline="-25000" dirty="0" smtClean="0"/>
              <a:t>2</a:t>
            </a:r>
            <a:r>
              <a:rPr lang="nl-NL" dirty="0" smtClean="0"/>
              <a:t> (</a:t>
            </a:r>
            <a:r>
              <a:rPr lang="nl-NL" dirty="0" err="1" smtClean="0"/>
              <a:t>ethyne</a:t>
            </a:r>
            <a:r>
              <a:rPr lang="nl-NL" dirty="0" smtClean="0"/>
              <a:t>)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1A7FFB-7E9A-E347-8F80-8E2C647B3625}" type="slidenum">
              <a:rPr lang="nl-NL" smtClean="0"/>
              <a:t>5</a:t>
            </a:fld>
            <a:endParaRPr lang="nl-NL"/>
          </a:p>
        </p:txBody>
      </p:sp>
      <p:pic>
        <p:nvPicPr>
          <p:cNvPr id="5" name="Picture 2" descr="Image result for sp hybridization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61"/>
          <a:stretch/>
        </p:blipFill>
        <p:spPr bwMode="auto">
          <a:xfrm>
            <a:off x="457200" y="1605176"/>
            <a:ext cx="4176088" cy="1741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Image result for sp hybridisation C2H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4894" y="1605176"/>
            <a:ext cx="3990795" cy="1277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Afbeelding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23589" y="3423782"/>
            <a:ext cx="2476500" cy="44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904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2 atoom orbitalen vormen 2 molecuul orbitalen.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smtClean="0"/>
              <a:t>Tot nu toe alleen nog maar beschouwd hoe twee atoomorbitalen (met bepaalde energie) één bindingsorbitaal (met lagere energie) vormen.</a:t>
            </a:r>
          </a:p>
          <a:p>
            <a:r>
              <a:rPr lang="nl-NL" dirty="0" smtClean="0"/>
              <a:t>Maar daarnaast wordt óók een antibinding (met hogere energie) gevormd. Waarom ook al weer?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1A7FFB-7E9A-E347-8F80-8E2C647B3625}" type="slidenum">
              <a:rPr lang="nl-NL" smtClean="0"/>
              <a:t>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26626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l-NL" dirty="0" smtClean="0"/>
              <a:t>Molecuul orbitaal: lineaire combinaties van atoomorbitalen</a:t>
            </a:r>
            <a:endParaRPr lang="nl-NL" dirty="0"/>
          </a:p>
        </p:txBody>
      </p:sp>
      <p:sp>
        <p:nvSpPr>
          <p:cNvPr id="4" name="Tekstvak 3"/>
          <p:cNvSpPr txBox="1"/>
          <p:nvPr/>
        </p:nvSpPr>
        <p:spPr>
          <a:xfrm>
            <a:off x="190500" y="1591732"/>
            <a:ext cx="1460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smtClean="0"/>
              <a:t>Normalisatie</a:t>
            </a:r>
            <a:endParaRPr lang="nl-NL" dirty="0"/>
          </a:p>
        </p:txBody>
      </p:sp>
      <p:sp>
        <p:nvSpPr>
          <p:cNvPr id="5" name="Tekstvak 4"/>
          <p:cNvSpPr txBox="1"/>
          <p:nvPr/>
        </p:nvSpPr>
        <p:spPr>
          <a:xfrm>
            <a:off x="1644650" y="1591732"/>
            <a:ext cx="14859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smtClean="0"/>
              <a:t>Atoom orbitaal van atoom A</a:t>
            </a:r>
            <a:endParaRPr lang="nl-NL" dirty="0"/>
          </a:p>
        </p:txBody>
      </p:sp>
      <p:sp>
        <p:nvSpPr>
          <p:cNvPr id="6" name="Tekstvak 5"/>
          <p:cNvSpPr txBox="1"/>
          <p:nvPr/>
        </p:nvSpPr>
        <p:spPr>
          <a:xfrm>
            <a:off x="3044825" y="1591732"/>
            <a:ext cx="14859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smtClean="0"/>
              <a:t>Atoom orbitaal van atoom B</a:t>
            </a:r>
            <a:endParaRPr lang="nl-NL" dirty="0"/>
          </a:p>
        </p:txBody>
      </p:sp>
      <p:cxnSp>
        <p:nvCxnSpPr>
          <p:cNvPr id="8" name="Rechte verbindingslijn 7"/>
          <p:cNvCxnSpPr/>
          <p:nvPr/>
        </p:nvCxnSpPr>
        <p:spPr>
          <a:xfrm flipV="1">
            <a:off x="1063625" y="1502832"/>
            <a:ext cx="342900" cy="1778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Rechte verbindingslijn 8"/>
          <p:cNvCxnSpPr/>
          <p:nvPr/>
        </p:nvCxnSpPr>
        <p:spPr>
          <a:xfrm flipH="1" flipV="1">
            <a:off x="1774825" y="1477432"/>
            <a:ext cx="22225" cy="1778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Rechte verbindingslijn 10"/>
          <p:cNvCxnSpPr/>
          <p:nvPr/>
        </p:nvCxnSpPr>
        <p:spPr>
          <a:xfrm>
            <a:off x="2211387" y="1492672"/>
            <a:ext cx="903288" cy="18796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hthoek 13"/>
          <p:cNvSpPr/>
          <p:nvPr/>
        </p:nvSpPr>
        <p:spPr>
          <a:xfrm>
            <a:off x="190500" y="1477432"/>
            <a:ext cx="4212167" cy="103763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457200" y="1064683"/>
            <a:ext cx="8229600" cy="3417006"/>
          </a:xfrm>
        </p:spPr>
        <p:txBody>
          <a:bodyPr>
            <a:normAutofit/>
          </a:bodyPr>
          <a:lstStyle/>
          <a:p>
            <a:r>
              <a:rPr lang="nl-NL" sz="1800" dirty="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𝜓</a:t>
            </a:r>
            <a:r>
              <a:rPr lang="nl-NL" sz="1800" baseline="-25000" dirty="0" smtClean="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±</a:t>
            </a:r>
            <a:r>
              <a:rPr lang="nl-NL" sz="1800" dirty="0" smtClean="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= N(A</a:t>
            </a:r>
            <a:r>
              <a:rPr lang="nl-NL" sz="1800" baseline="-25000" dirty="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nl-NL" sz="1800" dirty="0" smtClean="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± B)</a:t>
            </a:r>
            <a:br>
              <a:rPr lang="nl-NL" sz="1800" dirty="0" smtClean="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</a:br>
            <a:r>
              <a:rPr lang="nl-NL" sz="800" dirty="0" smtClean="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  </a:t>
            </a:r>
          </a:p>
          <a:p>
            <a:r>
              <a:rPr lang="nl-NL" sz="1800" dirty="0" smtClean="0">
                <a:solidFill>
                  <a:srgbClr val="FF0000"/>
                </a:solidFill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Twee</a:t>
            </a:r>
            <a:r>
              <a:rPr lang="nl-NL" sz="1800" dirty="0" smtClean="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atoomorbitalen leveren </a:t>
            </a:r>
            <a:r>
              <a:rPr lang="nl-NL" sz="1800" dirty="0" smtClean="0">
                <a:solidFill>
                  <a:srgbClr val="FF0000"/>
                </a:solidFill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twee</a:t>
            </a:r>
            <a:r>
              <a:rPr lang="nl-NL" sz="1800" dirty="0" smtClean="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molecuulorbitalen op. Zoals besproken: ‘+’ heeft de laagste energie.</a:t>
            </a:r>
            <a:br>
              <a:rPr lang="nl-NL" sz="1800" dirty="0" smtClean="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</a:br>
            <a:r>
              <a:rPr lang="nl-NL" sz="800" dirty="0" smtClean="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  </a:t>
            </a:r>
          </a:p>
          <a:p>
            <a:r>
              <a:rPr lang="nl-NL" sz="1800" dirty="0" err="1" smtClean="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Probabiliteitsfunctie</a:t>
            </a:r>
            <a:r>
              <a:rPr lang="nl-NL" sz="1800" dirty="0" smtClean="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𝜓</a:t>
            </a:r>
            <a:r>
              <a:rPr lang="nl-NL" sz="1800" baseline="-25000" dirty="0" smtClean="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+</a:t>
            </a:r>
            <a:r>
              <a:rPr lang="nl-NL" sz="1800" baseline="30000" dirty="0" smtClean="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2</a:t>
            </a:r>
            <a:r>
              <a:rPr lang="nl-NL" sz="1800" dirty="0" smtClean="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nl-NL" sz="1800" dirty="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= </a:t>
            </a:r>
            <a:r>
              <a:rPr lang="nl-NL" sz="1800" i="1" dirty="0" smtClean="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N</a:t>
            </a:r>
            <a:r>
              <a:rPr lang="nl-NL" sz="1800" baseline="30000" dirty="0" smtClean="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2</a:t>
            </a:r>
            <a:r>
              <a:rPr lang="nl-NL" sz="1800" dirty="0" smtClean="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(</a:t>
            </a:r>
            <a:r>
              <a:rPr lang="nl-NL" sz="1800" i="1" dirty="0" smtClean="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A</a:t>
            </a:r>
            <a:r>
              <a:rPr lang="nl-NL" sz="1800" dirty="0" smtClean="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+ </a:t>
            </a:r>
            <a:r>
              <a:rPr lang="nl-NL" sz="1800" i="1" dirty="0" smtClean="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B</a:t>
            </a:r>
            <a:r>
              <a:rPr lang="nl-NL" sz="1800" dirty="0" smtClean="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)</a:t>
            </a:r>
            <a:r>
              <a:rPr lang="nl-NL" sz="1800" baseline="30000" dirty="0" smtClean="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2</a:t>
            </a:r>
            <a:r>
              <a:rPr lang="nl-NL" sz="1800" dirty="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nl-NL" sz="1800" dirty="0" smtClean="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= </a:t>
            </a:r>
            <a:r>
              <a:rPr lang="nl-NL" sz="1800" i="1" dirty="0" smtClean="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N</a:t>
            </a:r>
            <a:r>
              <a:rPr lang="nl-NL" sz="1800" baseline="30000" dirty="0" smtClean="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2</a:t>
            </a:r>
            <a:r>
              <a:rPr lang="nl-NL" sz="1800" dirty="0" smtClean="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(</a:t>
            </a:r>
            <a:r>
              <a:rPr lang="nl-NL" sz="1800" i="1" dirty="0" smtClean="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A</a:t>
            </a:r>
            <a:r>
              <a:rPr lang="nl-NL" sz="1800" baseline="30000" dirty="0" smtClean="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2</a:t>
            </a:r>
            <a:r>
              <a:rPr lang="nl-NL" sz="1800" dirty="0" smtClean="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+ </a:t>
            </a:r>
            <a:r>
              <a:rPr lang="nl-NL" sz="1800" i="1" dirty="0" smtClean="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B</a:t>
            </a:r>
            <a:r>
              <a:rPr lang="nl-NL" sz="1800" baseline="30000" dirty="0" smtClean="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2</a:t>
            </a:r>
            <a:r>
              <a:rPr lang="nl-NL" sz="1800" dirty="0" smtClean="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+ 2</a:t>
            </a:r>
            <a:r>
              <a:rPr lang="nl-NL" sz="1800" i="1" dirty="0" smtClean="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AB</a:t>
            </a:r>
            <a:r>
              <a:rPr lang="nl-NL" sz="1800" dirty="0" smtClean="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)</a:t>
            </a:r>
            <a:endParaRPr lang="nl-NL" sz="1800" baseline="30000" dirty="0">
              <a:latin typeface="Arial" panose="020B0604020202020204" pitchFamily="34" charset="0"/>
              <a:ea typeface="Cambria Math" panose="02040503050406030204" pitchFamily="18" charset="0"/>
              <a:cs typeface="Arial" panose="020B0604020202020204" pitchFamily="34" charset="0"/>
            </a:endParaRPr>
          </a:p>
          <a:p>
            <a:pPr lvl="1"/>
            <a:r>
              <a:rPr lang="nl-NL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nl-NL" sz="1600" baseline="30000" dirty="0" smtClean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nl-NL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, waarschijnlijkheid als het elektron begrensd is tot atoom A</a:t>
            </a:r>
          </a:p>
          <a:p>
            <a:pPr lvl="1"/>
            <a:r>
              <a:rPr lang="nl-NL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nl-NL" sz="1600" baseline="30000" dirty="0" smtClean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nl-NL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, waarschijnlijkheid als het elektron begrensd is tot atoom B</a:t>
            </a:r>
          </a:p>
          <a:p>
            <a:pPr lvl="1"/>
            <a:r>
              <a:rPr lang="nl-NL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2AB, de overlap dichtheid: representeert de vergrote kans dat het elektron zich tussen de twee nuclei bevindt door </a:t>
            </a:r>
            <a:r>
              <a:rPr lang="nl-NL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constructieve interferentie</a:t>
            </a:r>
            <a:r>
              <a:rPr lang="nl-NL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. Elektron is daar aangetrokken tot beide nuclei: twee atomen zijn gebonden.</a:t>
            </a:r>
            <a:br>
              <a:rPr lang="nl-NL" sz="16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nl-NL" sz="800" dirty="0" smtClean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</a:p>
          <a:p>
            <a:r>
              <a:rPr lang="nl-NL" sz="1800" dirty="0" err="1" smtClean="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Probabiliteitsfunctie</a:t>
            </a:r>
            <a:r>
              <a:rPr lang="nl-NL" sz="1800" dirty="0" smtClean="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𝜓</a:t>
            </a:r>
            <a:r>
              <a:rPr lang="nl-NL" sz="1800" baseline="-25000" dirty="0" smtClean="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-</a:t>
            </a:r>
            <a:r>
              <a:rPr lang="nl-NL" sz="1800" baseline="30000" dirty="0" smtClean="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2</a:t>
            </a:r>
            <a:r>
              <a:rPr lang="nl-NL" sz="1800" dirty="0" smtClean="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nl-NL" sz="1800" dirty="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= </a:t>
            </a:r>
            <a:r>
              <a:rPr lang="nl-NL" sz="1800" i="1" dirty="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N</a:t>
            </a:r>
            <a:r>
              <a:rPr lang="nl-NL" sz="1800" baseline="30000" dirty="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2</a:t>
            </a:r>
            <a:r>
              <a:rPr lang="nl-NL" sz="1800" dirty="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(</a:t>
            </a:r>
            <a:r>
              <a:rPr lang="nl-NL" sz="1800" i="1" dirty="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A</a:t>
            </a:r>
            <a:r>
              <a:rPr lang="nl-NL" sz="1800" dirty="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nl-NL" sz="1800" dirty="0" smtClean="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- </a:t>
            </a:r>
            <a:r>
              <a:rPr lang="nl-NL" sz="1800" i="1" dirty="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B</a:t>
            </a:r>
            <a:r>
              <a:rPr lang="nl-NL" sz="1800" dirty="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)</a:t>
            </a:r>
            <a:r>
              <a:rPr lang="nl-NL" sz="1800" baseline="30000" dirty="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2</a:t>
            </a:r>
            <a:r>
              <a:rPr lang="nl-NL" sz="1800" dirty="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= </a:t>
            </a:r>
            <a:r>
              <a:rPr lang="nl-NL" sz="1800" i="1" dirty="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N</a:t>
            </a:r>
            <a:r>
              <a:rPr lang="nl-NL" sz="1800" baseline="30000" dirty="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2</a:t>
            </a:r>
            <a:r>
              <a:rPr lang="nl-NL" sz="1800" dirty="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(</a:t>
            </a:r>
            <a:r>
              <a:rPr lang="nl-NL" sz="1800" i="1" dirty="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A</a:t>
            </a:r>
            <a:r>
              <a:rPr lang="nl-NL" sz="1800" baseline="30000" dirty="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2</a:t>
            </a:r>
            <a:r>
              <a:rPr lang="nl-NL" sz="1800" dirty="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+ </a:t>
            </a:r>
            <a:r>
              <a:rPr lang="nl-NL" sz="1800" i="1" dirty="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B</a:t>
            </a:r>
            <a:r>
              <a:rPr lang="nl-NL" sz="1800" baseline="30000" dirty="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2</a:t>
            </a:r>
            <a:r>
              <a:rPr lang="nl-NL" sz="1800" dirty="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nl-NL" sz="1800" dirty="0" smtClean="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- </a:t>
            </a:r>
            <a:r>
              <a:rPr lang="nl-NL" sz="1800" dirty="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2</a:t>
            </a:r>
            <a:r>
              <a:rPr lang="nl-NL" sz="1800" i="1" dirty="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AB</a:t>
            </a:r>
            <a:r>
              <a:rPr lang="nl-NL" sz="1800" dirty="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)</a:t>
            </a:r>
            <a:endParaRPr lang="nl-NL" sz="1800" baseline="30000" dirty="0">
              <a:latin typeface="Arial" panose="020B0604020202020204" pitchFamily="34" charset="0"/>
              <a:ea typeface="Cambria Math" panose="02040503050406030204" pitchFamily="18" charset="0"/>
              <a:cs typeface="Arial" panose="020B0604020202020204" pitchFamily="34" charset="0"/>
            </a:endParaRPr>
          </a:p>
          <a:p>
            <a:pPr marL="457200" lvl="1" indent="0">
              <a:buNone/>
            </a:pPr>
            <a:endParaRPr lang="nl-NL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Ovaal 14"/>
          <p:cNvSpPr/>
          <p:nvPr/>
        </p:nvSpPr>
        <p:spPr>
          <a:xfrm>
            <a:off x="1023145" y="1267090"/>
            <a:ext cx="172244" cy="172244"/>
          </a:xfrm>
          <a:prstGeom prst="ellipse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8" name="Ovaal 17"/>
          <p:cNvSpPr/>
          <p:nvPr/>
        </p:nvSpPr>
        <p:spPr>
          <a:xfrm>
            <a:off x="6920088" y="2198973"/>
            <a:ext cx="1433689" cy="63217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>
                <a:solidFill>
                  <a:schemeClr val="tx1"/>
                </a:solidFill>
              </a:rPr>
              <a:t>Bonding orbital</a:t>
            </a:r>
            <a:endParaRPr lang="nl-NL" dirty="0">
              <a:solidFill>
                <a:schemeClr val="tx1"/>
              </a:solidFill>
            </a:endParaRPr>
          </a:p>
        </p:txBody>
      </p:sp>
      <p:sp>
        <p:nvSpPr>
          <p:cNvPr id="19" name="Ovaal 18"/>
          <p:cNvSpPr/>
          <p:nvPr/>
        </p:nvSpPr>
        <p:spPr>
          <a:xfrm>
            <a:off x="6666088" y="3849511"/>
            <a:ext cx="1902179" cy="63217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>
                <a:solidFill>
                  <a:schemeClr val="tx1"/>
                </a:solidFill>
              </a:rPr>
              <a:t>Antibonding orbital</a:t>
            </a:r>
            <a:endParaRPr lang="nl-NL" dirty="0">
              <a:solidFill>
                <a:schemeClr val="tx1"/>
              </a:solidFill>
            </a:endParaRPr>
          </a:p>
        </p:txBody>
      </p:sp>
      <p:sp>
        <p:nvSpPr>
          <p:cNvPr id="16" name="Tekstvak 15"/>
          <p:cNvSpPr txBox="1"/>
          <p:nvPr/>
        </p:nvSpPr>
        <p:spPr>
          <a:xfrm>
            <a:off x="0" y="454429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D82FA643-BB2E-4B47-815D-439F38763E67}" type="slidenum">
              <a:rPr lang="nl-NL" smtClean="0"/>
              <a:t>7</a:t>
            </a:fld>
            <a:endParaRPr lang="nl-NL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1A7FFB-7E9A-E347-8F80-8E2C647B3625}" type="slidenum">
              <a:rPr lang="nl-NL" smtClean="0"/>
              <a:t>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94263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14" grpId="0" animBg="1"/>
      <p:bldP spid="15" grpId="0" animBg="1"/>
      <p:bldP spid="18" grpId="0" animBg="1"/>
      <p:bldP spid="1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-109717"/>
            <a:ext cx="8229600" cy="857250"/>
          </a:xfrm>
        </p:spPr>
        <p:txBody>
          <a:bodyPr/>
          <a:lstStyle/>
          <a:p>
            <a:r>
              <a:rPr lang="nl-NL" dirty="0" smtClean="0"/>
              <a:t>Bonding en antibonding molecuulorbitalen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457200" y="747532"/>
            <a:ext cx="8359422" cy="377931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nl-NL" sz="1600" dirty="0" smtClean="0"/>
              <a:t>Bonding orbitaal </a:t>
            </a:r>
            <a:r>
              <a:rPr lang="nl-NL" sz="1600" dirty="0" smtClean="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𝜓</a:t>
            </a:r>
            <a:r>
              <a:rPr lang="nl-NL" sz="1600" baseline="-25000" dirty="0" smtClean="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+</a:t>
            </a:r>
            <a:r>
              <a:rPr lang="nl-NL" sz="1600" dirty="0" smtClean="0"/>
              <a:t>						Antibonding orbitaal</a:t>
            </a:r>
            <a:r>
              <a:rPr lang="nl-NL" sz="1600" dirty="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nl-NL" sz="1600" dirty="0" smtClean="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𝜓</a:t>
            </a:r>
            <a:r>
              <a:rPr lang="nl-NL" sz="1600" baseline="-25000" dirty="0" smtClean="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-</a:t>
            </a:r>
            <a:r>
              <a:rPr lang="nl-NL" sz="1600" baseline="30000" dirty="0" smtClean="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2</a:t>
            </a:r>
            <a:endParaRPr lang="nl-NL" sz="1600" dirty="0" smtClean="0"/>
          </a:p>
          <a:p>
            <a:pPr marL="0" indent="0">
              <a:buNone/>
            </a:pPr>
            <a:endParaRPr lang="nl-NL" sz="1600" dirty="0"/>
          </a:p>
          <a:p>
            <a:pPr marL="0" indent="0">
              <a:buNone/>
            </a:pPr>
            <a:endParaRPr lang="nl-NL" sz="1600" dirty="0" smtClean="0"/>
          </a:p>
          <a:p>
            <a:pPr marL="0" indent="0">
              <a:buNone/>
            </a:pPr>
            <a:endParaRPr lang="nl-NL" sz="1600" dirty="0"/>
          </a:p>
          <a:p>
            <a:pPr marL="0" indent="0">
              <a:buNone/>
            </a:pPr>
            <a:endParaRPr lang="nl-NL" sz="1600" dirty="0" smtClean="0"/>
          </a:p>
          <a:p>
            <a:pPr marL="0" indent="0">
              <a:buNone/>
            </a:pPr>
            <a:endParaRPr lang="nl-NL" sz="1600" dirty="0"/>
          </a:p>
          <a:p>
            <a:pPr marL="0" indent="0">
              <a:buNone/>
            </a:pPr>
            <a:endParaRPr lang="nl-NL" sz="1600" dirty="0" smtClean="0"/>
          </a:p>
          <a:p>
            <a:pPr marL="0" indent="0">
              <a:buNone/>
            </a:pPr>
            <a:endParaRPr lang="nl-NL" sz="1600" dirty="0" smtClean="0"/>
          </a:p>
          <a:p>
            <a:pPr marL="0" indent="0">
              <a:buNone/>
            </a:pPr>
            <a:r>
              <a:rPr lang="nl-NL" sz="1600" dirty="0" err="1" smtClean="0"/>
              <a:t>Probabiliteitsfunctie</a:t>
            </a:r>
            <a:r>
              <a:rPr lang="nl-NL" sz="1600" dirty="0" smtClean="0"/>
              <a:t>	</a:t>
            </a:r>
            <a:r>
              <a:rPr lang="nl-NL" sz="1600" dirty="0" smtClean="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𝜓</a:t>
            </a:r>
            <a:r>
              <a:rPr lang="nl-NL" sz="1600" baseline="-25000" dirty="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+</a:t>
            </a:r>
            <a:r>
              <a:rPr lang="nl-NL" sz="1600" baseline="30000" dirty="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2 </a:t>
            </a:r>
            <a:r>
              <a:rPr lang="nl-NL" sz="1600" dirty="0" smtClean="0"/>
              <a:t>					</a:t>
            </a:r>
            <a:r>
              <a:rPr lang="nl-NL" sz="1600" dirty="0" err="1" smtClean="0"/>
              <a:t>Probabiliteitsfunctie</a:t>
            </a:r>
            <a:r>
              <a:rPr lang="nl-NL" sz="1600" dirty="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nl-NL" sz="1600" dirty="0" smtClean="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𝜓</a:t>
            </a:r>
            <a:r>
              <a:rPr lang="nl-NL" sz="1600" baseline="-25000" dirty="0" smtClean="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-</a:t>
            </a:r>
            <a:r>
              <a:rPr lang="nl-NL" sz="1600" baseline="30000" dirty="0" smtClean="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2 </a:t>
            </a:r>
            <a:endParaRPr lang="nl-NL" sz="1600" dirty="0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5272" y="1174044"/>
            <a:ext cx="1570425" cy="1755422"/>
          </a:xfrm>
          <a:prstGeom prst="rect">
            <a:avLst/>
          </a:prstGeom>
        </p:spPr>
      </p:pic>
      <p:pic>
        <p:nvPicPr>
          <p:cNvPr id="5" name="Afbeelding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264355"/>
            <a:ext cx="1845757" cy="1586088"/>
          </a:xfrm>
          <a:prstGeom prst="rect">
            <a:avLst/>
          </a:prstGeom>
        </p:spPr>
      </p:pic>
      <p:pic>
        <p:nvPicPr>
          <p:cNvPr id="7" name="Afbeelding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8488" y="1176188"/>
            <a:ext cx="1604567" cy="2179789"/>
          </a:xfrm>
          <a:prstGeom prst="rect">
            <a:avLst/>
          </a:prstGeom>
        </p:spPr>
      </p:pic>
      <p:pic>
        <p:nvPicPr>
          <p:cNvPr id="8" name="Afbeelding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37058" y="3412419"/>
            <a:ext cx="1331797" cy="1403879"/>
          </a:xfrm>
          <a:prstGeom prst="rect">
            <a:avLst/>
          </a:prstGeom>
        </p:spPr>
      </p:pic>
      <p:grpSp>
        <p:nvGrpSpPr>
          <p:cNvPr id="16" name="Groep 15"/>
          <p:cNvGrpSpPr/>
          <p:nvPr/>
        </p:nvGrpSpPr>
        <p:grpSpPr>
          <a:xfrm>
            <a:off x="4572000" y="1383462"/>
            <a:ext cx="2023972" cy="1644362"/>
            <a:chOff x="4572000" y="1383462"/>
            <a:chExt cx="2023972" cy="1644362"/>
          </a:xfrm>
        </p:grpSpPr>
        <p:pic>
          <p:nvPicPr>
            <p:cNvPr id="6" name="Afbeelding 5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572000" y="1383462"/>
              <a:ext cx="2023972" cy="1336585"/>
            </a:xfrm>
            <a:prstGeom prst="rect">
              <a:avLst/>
            </a:prstGeom>
          </p:spPr>
        </p:pic>
        <p:sp>
          <p:nvSpPr>
            <p:cNvPr id="9" name="Tekstvak 8"/>
            <p:cNvSpPr txBox="1"/>
            <p:nvPr/>
          </p:nvSpPr>
          <p:spPr>
            <a:xfrm>
              <a:off x="4820356" y="2720047"/>
              <a:ext cx="177561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1400" dirty="0" smtClean="0"/>
                <a:t>Positief 	negatief</a:t>
              </a:r>
              <a:endParaRPr lang="nl-NL" sz="1400" dirty="0"/>
            </a:p>
          </p:txBody>
        </p:sp>
        <p:cxnSp>
          <p:nvCxnSpPr>
            <p:cNvPr id="11" name="Rechte verbindingslijn 10"/>
            <p:cNvCxnSpPr/>
            <p:nvPr/>
          </p:nvCxnSpPr>
          <p:spPr>
            <a:xfrm>
              <a:off x="4733925" y="2879725"/>
              <a:ext cx="142875" cy="0"/>
            </a:xfrm>
            <a:prstGeom prst="line">
              <a:avLst/>
            </a:prstGeom>
            <a:ln>
              <a:solidFill>
                <a:srgbClr val="558ED5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Rechte verbindingslijn 11"/>
            <p:cNvCxnSpPr/>
            <p:nvPr/>
          </p:nvCxnSpPr>
          <p:spPr>
            <a:xfrm>
              <a:off x="5654675" y="2879725"/>
              <a:ext cx="142875" cy="0"/>
            </a:xfrm>
            <a:prstGeom prst="line">
              <a:avLst/>
            </a:prstGeom>
            <a:ln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Afbeelding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83986" y="3383554"/>
            <a:ext cx="1446212" cy="1635305"/>
          </a:xfrm>
          <a:prstGeom prst="rect">
            <a:avLst/>
          </a:prstGeom>
        </p:spPr>
      </p:pic>
      <p:cxnSp>
        <p:nvCxnSpPr>
          <p:cNvPr id="15" name="Rechte verbindingslijn 14"/>
          <p:cNvCxnSpPr/>
          <p:nvPr/>
        </p:nvCxnSpPr>
        <p:spPr>
          <a:xfrm>
            <a:off x="4361597" y="747532"/>
            <a:ext cx="0" cy="4068766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Vrije vorm 18"/>
          <p:cNvSpPr/>
          <p:nvPr/>
        </p:nvSpPr>
        <p:spPr>
          <a:xfrm>
            <a:off x="5572794" y="1257572"/>
            <a:ext cx="1968184" cy="661539"/>
          </a:xfrm>
          <a:custGeom>
            <a:avLst/>
            <a:gdLst>
              <a:gd name="connsiteX0" fmla="*/ 1968184 w 1968184"/>
              <a:gd name="connsiteY0" fmla="*/ 74517 h 661539"/>
              <a:gd name="connsiteX1" fmla="*/ 500628 w 1968184"/>
              <a:gd name="connsiteY1" fmla="*/ 6784 h 661539"/>
              <a:gd name="connsiteX2" fmla="*/ 60362 w 1968184"/>
              <a:gd name="connsiteY2" fmla="*/ 221272 h 661539"/>
              <a:gd name="connsiteX3" fmla="*/ 15206 w 1968184"/>
              <a:gd name="connsiteY3" fmla="*/ 661539 h 661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8184" h="661539">
                <a:moveTo>
                  <a:pt x="1968184" y="74517"/>
                </a:moveTo>
                <a:cubicBezTo>
                  <a:pt x="1393391" y="28421"/>
                  <a:pt x="818598" y="-17675"/>
                  <a:pt x="500628" y="6784"/>
                </a:cubicBezTo>
                <a:cubicBezTo>
                  <a:pt x="182658" y="31243"/>
                  <a:pt x="141266" y="112146"/>
                  <a:pt x="60362" y="221272"/>
                </a:cubicBezTo>
                <a:cubicBezTo>
                  <a:pt x="-20542" y="330398"/>
                  <a:pt x="-2668" y="495968"/>
                  <a:pt x="15206" y="661539"/>
                </a:cubicBezTo>
              </a:path>
            </a:pathLst>
          </a:cu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21" name="Rechte verbindingslijn 20"/>
          <p:cNvCxnSpPr/>
          <p:nvPr/>
        </p:nvCxnSpPr>
        <p:spPr>
          <a:xfrm>
            <a:off x="587022" y="3059288"/>
            <a:ext cx="6773334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kstvak 16"/>
          <p:cNvSpPr txBox="1"/>
          <p:nvPr/>
        </p:nvSpPr>
        <p:spPr>
          <a:xfrm>
            <a:off x="0" y="454429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88C0ECE9-5514-432B-B9AC-2C87997BAAEE}" type="slidenum">
              <a:rPr lang="nl-NL" smtClean="0"/>
              <a:t>8</a:t>
            </a:fld>
            <a:endParaRPr lang="nl-NL" dirty="0"/>
          </a:p>
        </p:txBody>
      </p:sp>
      <p:sp>
        <p:nvSpPr>
          <p:cNvPr id="10" name="Tijdelijke aanduiding voor dianumm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1A7FFB-7E9A-E347-8F80-8E2C647B3625}" type="slidenum">
              <a:rPr lang="nl-NL" smtClean="0"/>
              <a:t>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78278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l-NL" dirty="0" smtClean="0"/>
              <a:t>Bonding en antibonding = “</a:t>
            </a:r>
            <a:r>
              <a:rPr lang="nl-NL" i="1" dirty="0" smtClean="0"/>
              <a:t>gerade</a:t>
            </a:r>
            <a:r>
              <a:rPr lang="nl-NL" dirty="0" smtClean="0"/>
              <a:t>” en “</a:t>
            </a:r>
            <a:r>
              <a:rPr lang="nl-NL" i="1" dirty="0" err="1" smtClean="0"/>
              <a:t>ungerade</a:t>
            </a:r>
            <a:r>
              <a:rPr lang="nl-NL" dirty="0" smtClean="0"/>
              <a:t>”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90500" y="857956"/>
            <a:ext cx="8763000" cy="3216777"/>
          </a:xfrm>
        </p:spPr>
        <p:txBody>
          <a:bodyPr>
            <a:normAutofit/>
          </a:bodyPr>
          <a:lstStyle/>
          <a:p>
            <a:r>
              <a:rPr lang="nl-NL" sz="1800" dirty="0" smtClean="0"/>
              <a:t>Bonding orbitalen hebben een inversiecentrum </a:t>
            </a:r>
            <a:r>
              <a:rPr lang="nl-NL" sz="1800" dirty="0" smtClean="0"/>
              <a:t>(inversie symmetrie of even symmetrie). </a:t>
            </a:r>
            <a:r>
              <a:rPr lang="nl-NL" sz="1800" dirty="0" smtClean="0"/>
              <a:t>Duitse woord voor even: “gerade” </a:t>
            </a:r>
            <a:r>
              <a:rPr lang="nl-NL" sz="1800" dirty="0" smtClean="0"/>
              <a:t>pariteit (of </a:t>
            </a:r>
            <a:r>
              <a:rPr lang="nl-NL" sz="1800" dirty="0" smtClean="0"/>
              <a:t>simpelweg “g”)</a:t>
            </a:r>
          </a:p>
          <a:p>
            <a:endParaRPr lang="nl-NL" sz="1800" dirty="0"/>
          </a:p>
          <a:p>
            <a:endParaRPr lang="nl-NL" sz="1800" dirty="0" smtClean="0"/>
          </a:p>
          <a:p>
            <a:endParaRPr lang="nl-NL" sz="1800" dirty="0" smtClean="0"/>
          </a:p>
          <a:p>
            <a:pPr marL="0" indent="0">
              <a:buNone/>
            </a:pPr>
            <a:r>
              <a:rPr lang="nl-NL" dirty="0"/>
              <a:t> </a:t>
            </a:r>
            <a:r>
              <a:rPr lang="nl-NL" dirty="0" smtClean="0"/>
              <a:t>  </a:t>
            </a:r>
            <a:endParaRPr lang="nl-NL" dirty="0"/>
          </a:p>
          <a:p>
            <a:r>
              <a:rPr lang="nl-NL" sz="1800" dirty="0" smtClean="0"/>
              <a:t>Antibonding orbitalen </a:t>
            </a:r>
            <a:r>
              <a:rPr lang="nl-NL" sz="1800" dirty="0" smtClean="0"/>
              <a:t>oneven symmetrie om inversiecentrum: </a:t>
            </a:r>
            <a:r>
              <a:rPr lang="nl-NL" sz="1800" dirty="0" smtClean="0"/>
              <a:t>“</a:t>
            </a:r>
            <a:r>
              <a:rPr lang="nl-NL" sz="1800" dirty="0" err="1" smtClean="0"/>
              <a:t>ungerade</a:t>
            </a:r>
            <a:r>
              <a:rPr lang="nl-NL" sz="1800" dirty="0" smtClean="0"/>
              <a:t>” </a:t>
            </a:r>
            <a:r>
              <a:rPr lang="nl-NL" sz="1800" dirty="0" smtClean="0"/>
              <a:t>pariteit </a:t>
            </a:r>
            <a:r>
              <a:rPr lang="nl-NL" sz="1800" dirty="0" smtClean="0"/>
              <a:t>(of </a:t>
            </a:r>
            <a:r>
              <a:rPr lang="nl-NL" sz="1800" dirty="0" smtClean="0"/>
              <a:t>“u”)</a:t>
            </a:r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2527" y="1535289"/>
            <a:ext cx="1421783" cy="1219376"/>
          </a:xfrm>
          <a:prstGeom prst="rect">
            <a:avLst/>
          </a:prstGeom>
        </p:spPr>
      </p:pic>
      <p:pic>
        <p:nvPicPr>
          <p:cNvPr id="6" name="Afbeelding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7594" y="1509536"/>
            <a:ext cx="1563311" cy="1343378"/>
          </a:xfrm>
          <a:prstGeom prst="rect">
            <a:avLst/>
          </a:prstGeom>
        </p:spPr>
      </p:pic>
      <p:sp>
        <p:nvSpPr>
          <p:cNvPr id="7" name="Ovaal 6"/>
          <p:cNvSpPr/>
          <p:nvPr/>
        </p:nvSpPr>
        <p:spPr>
          <a:xfrm>
            <a:off x="4157050" y="2155472"/>
            <a:ext cx="71437" cy="7143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9" name="Rechte verbindingslijn 8"/>
          <p:cNvCxnSpPr>
            <a:endCxn id="7" idx="1"/>
          </p:cNvCxnSpPr>
          <p:nvPr/>
        </p:nvCxnSpPr>
        <p:spPr>
          <a:xfrm>
            <a:off x="2884310" y="1767840"/>
            <a:ext cx="1283202" cy="398094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kstvak 11"/>
          <p:cNvSpPr txBox="1"/>
          <p:nvPr/>
        </p:nvSpPr>
        <p:spPr>
          <a:xfrm>
            <a:off x="5257800" y="1715912"/>
            <a:ext cx="31877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smtClean="0"/>
              <a:t>De voormalige 1s en 1s orbitalen vormen een </a:t>
            </a:r>
            <a:r>
              <a:rPr lang="el-GR" dirty="0" smtClean="0"/>
              <a:t>σ</a:t>
            </a:r>
            <a:r>
              <a:rPr lang="nl-NL" baseline="-25000" dirty="0" smtClean="0"/>
              <a:t>g </a:t>
            </a:r>
            <a:r>
              <a:rPr lang="nl-NL" dirty="0" smtClean="0"/>
              <a:t>orbitaal</a:t>
            </a:r>
            <a:endParaRPr lang="nl-NL" dirty="0"/>
          </a:p>
        </p:txBody>
      </p:sp>
      <p:pic>
        <p:nvPicPr>
          <p:cNvPr id="13" name="Afbeelding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9461" y="3359417"/>
            <a:ext cx="1117561" cy="933010"/>
          </a:xfrm>
          <a:prstGeom prst="rect">
            <a:avLst/>
          </a:prstGeom>
        </p:spPr>
      </p:pic>
      <p:grpSp>
        <p:nvGrpSpPr>
          <p:cNvPr id="21" name="Groep 20"/>
          <p:cNvGrpSpPr/>
          <p:nvPr/>
        </p:nvGrpSpPr>
        <p:grpSpPr>
          <a:xfrm>
            <a:off x="3314493" y="3394015"/>
            <a:ext cx="1844247" cy="1217899"/>
            <a:chOff x="3314493" y="3394015"/>
            <a:chExt cx="1844247" cy="1217899"/>
          </a:xfrm>
        </p:grpSpPr>
        <p:pic>
          <p:nvPicPr>
            <p:cNvPr id="15" name="Afbeelding 1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314493" y="3394015"/>
              <a:ext cx="1844247" cy="1217899"/>
            </a:xfrm>
            <a:prstGeom prst="rect">
              <a:avLst/>
            </a:prstGeom>
          </p:spPr>
        </p:pic>
        <p:sp>
          <p:nvSpPr>
            <p:cNvPr id="19" name="Ovaal 18"/>
            <p:cNvSpPr/>
            <p:nvPr/>
          </p:nvSpPr>
          <p:spPr>
            <a:xfrm>
              <a:off x="4208824" y="3972007"/>
              <a:ext cx="71437" cy="7143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  <p:sp>
        <p:nvSpPr>
          <p:cNvPr id="20" name="Tekstvak 19"/>
          <p:cNvSpPr txBox="1"/>
          <p:nvPr/>
        </p:nvSpPr>
        <p:spPr>
          <a:xfrm>
            <a:off x="5410200" y="3510342"/>
            <a:ext cx="26274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smtClean="0"/>
              <a:t>De voormalige 1s en 1s orbitalen vormen </a:t>
            </a:r>
            <a:r>
              <a:rPr lang="nl-NL" dirty="0" smtClean="0">
                <a:solidFill>
                  <a:srgbClr val="FF0000"/>
                </a:solidFill>
              </a:rPr>
              <a:t>ook</a:t>
            </a:r>
            <a:r>
              <a:rPr lang="nl-NL" dirty="0" smtClean="0"/>
              <a:t> een </a:t>
            </a:r>
            <a:r>
              <a:rPr lang="el-GR" dirty="0" smtClean="0"/>
              <a:t>σ</a:t>
            </a:r>
            <a:r>
              <a:rPr lang="nl-NL" baseline="-25000" dirty="0" smtClean="0"/>
              <a:t>u </a:t>
            </a:r>
            <a:r>
              <a:rPr lang="nl-NL" dirty="0" smtClean="0"/>
              <a:t>orbitaal</a:t>
            </a:r>
            <a:endParaRPr lang="nl-NL" dirty="0"/>
          </a:p>
        </p:txBody>
      </p:sp>
      <p:sp>
        <p:nvSpPr>
          <p:cNvPr id="14" name="Tekstvak 13"/>
          <p:cNvSpPr txBox="1"/>
          <p:nvPr/>
        </p:nvSpPr>
        <p:spPr>
          <a:xfrm>
            <a:off x="0" y="454429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E79D99CF-6AA8-4E06-9041-CC72ED95E6E7}" type="slidenum">
              <a:rPr lang="nl-NL" smtClean="0"/>
              <a:t>9</a:t>
            </a:fld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1A7FFB-7E9A-E347-8F80-8E2C647B3625}" type="slidenum">
              <a:rPr lang="nl-NL" smtClean="0"/>
              <a:t>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6875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2" grpId="0"/>
      <p:bldP spid="20" grpId="0"/>
    </p:bldLst>
  </p:timing>
</p:sld>
</file>

<file path=ppt/theme/theme1.xml><?xml version="1.0" encoding="utf-8"?>
<a:theme xmlns:a="http://schemas.openxmlformats.org/drawingml/2006/main" name="Aangepast ontwerp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PPT_Fontys_NL_universeel</Template>
  <TotalTime>0</TotalTime>
  <Words>2485</Words>
  <Application>Microsoft Office PowerPoint</Application>
  <PresentationFormat>Diavoorstelling (16:9)</PresentationFormat>
  <Paragraphs>389</Paragraphs>
  <Slides>44</Slides>
  <Notes>20</Notes>
  <HiddenSlides>2</HiddenSlides>
  <MMClips>0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1</vt:i4>
      </vt:variant>
      <vt:variant>
        <vt:lpstr>Diatitels</vt:lpstr>
      </vt:variant>
      <vt:variant>
        <vt:i4>44</vt:i4>
      </vt:variant>
    </vt:vector>
  </HeadingPairs>
  <TitlesOfParts>
    <vt:vector size="48" baseType="lpstr">
      <vt:lpstr>Arial</vt:lpstr>
      <vt:lpstr>Calibri</vt:lpstr>
      <vt:lpstr>Cambria Math</vt:lpstr>
      <vt:lpstr>Aangepast ontwerp</vt:lpstr>
      <vt:lpstr>#MolFys2020</vt:lpstr>
      <vt:lpstr>Herhaling stof van voor de vakantie</vt:lpstr>
      <vt:lpstr>Sp3 hybridisatie in koolstof (methaan CH4)</vt:lpstr>
      <vt:lpstr>Sp2 hybridisatie in koolstof (etheen C2H4)</vt:lpstr>
      <vt:lpstr>Sp hybridisatie in C2H2 (ethyne)</vt:lpstr>
      <vt:lpstr>2 atoom orbitalen vormen 2 molecuul orbitalen.</vt:lpstr>
      <vt:lpstr>Molecuul orbitaal: lineaire combinaties van atoomorbitalen</vt:lpstr>
      <vt:lpstr>Bonding en antibonding molecuulorbitalen</vt:lpstr>
      <vt:lpstr>Bonding en antibonding = “gerade” en “ungerade”</vt:lpstr>
      <vt:lpstr>Oefening bonding en antibonding orbitalen</vt:lpstr>
      <vt:lpstr>Molecuul orbitaal energie level diagrammen</vt:lpstr>
      <vt:lpstr>Oefening Molecular Orbital Theory</vt:lpstr>
      <vt:lpstr>σ en π molecuulorbitalen in bijvoorbeeld O2</vt:lpstr>
      <vt:lpstr>Pariteit (spiegelreflectie) in π bonding en antibonding orbitalen</vt:lpstr>
      <vt:lpstr>Voorbeeld O2 (Z=8, zowel σ en π bond en antibond) </vt:lpstr>
      <vt:lpstr>Korte oefening: elektronconfiguratie O2</vt:lpstr>
      <vt:lpstr>Orbitaal energie diagram voor homonucleaire diatomische moleculen</vt:lpstr>
      <vt:lpstr>PowerPoint-presentatie</vt:lpstr>
      <vt:lpstr>Bond order ‘b’</vt:lpstr>
      <vt:lpstr>Waarom molecular orbital theory?</vt:lpstr>
      <vt:lpstr>Bond order, bond lengte en bond sterkte</vt:lpstr>
      <vt:lpstr>Slide uit week 1: Ionisatie</vt:lpstr>
      <vt:lpstr>Foto-elektron spectroscopy</vt:lpstr>
      <vt:lpstr>Heteronucleaire diatomische moleculen</vt:lpstr>
      <vt:lpstr>Elektronegativiteit χ</vt:lpstr>
      <vt:lpstr>PowerPoint-presentatie</vt:lpstr>
      <vt:lpstr>Reactiviteit</vt:lpstr>
      <vt:lpstr>Moleculaire orbitalen voor polyatomische moleculen</vt:lpstr>
      <vt:lpstr>Benzeen</vt:lpstr>
      <vt:lpstr>‘Resonantie’ in benzeen</vt:lpstr>
      <vt:lpstr>MO energie diagram C4H6</vt:lpstr>
      <vt:lpstr>Absorptie en emissie in moleculen</vt:lpstr>
      <vt:lpstr>Moleculair orbitaal diagram opstellen….</vt:lpstr>
      <vt:lpstr>Elektronegativiteit bepalen</vt:lpstr>
      <vt:lpstr>Toepassing π elektronen</vt:lpstr>
      <vt:lpstr>Kleur moleculaire pi-systemen</vt:lpstr>
      <vt:lpstr>Kleuren Polyacene</vt:lpstr>
      <vt:lpstr>Kleuren Polyacene (2)</vt:lpstr>
      <vt:lpstr>Organische pigmenten</vt:lpstr>
      <vt:lpstr>Geleiding door gedelocaliseerde pi elektronen</vt:lpstr>
      <vt:lpstr>Gedelocaliseerde pi elektronen in grafeen</vt:lpstr>
      <vt:lpstr>Eén dimensionale systemen door pi elektronen</vt:lpstr>
      <vt:lpstr>Organische (polymeer) zonnecellen </vt:lpstr>
      <vt:lpstr>OLEDs</vt:lpstr>
    </vt:vector>
  </TitlesOfParts>
  <Company>Fontys Hogescholen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Fysische Chemie</dc:title>
  <dc:creator>Smit,Bart A.B.</dc:creator>
  <cp:lastModifiedBy>Smit,Bart A.B.</cp:lastModifiedBy>
  <cp:revision>150</cp:revision>
  <cp:lastPrinted>2014-08-19T14:33:34Z</cp:lastPrinted>
  <dcterms:created xsi:type="dcterms:W3CDTF">2018-12-18T07:41:53Z</dcterms:created>
  <dcterms:modified xsi:type="dcterms:W3CDTF">2020-03-02T20:10:02Z</dcterms:modified>
</cp:coreProperties>
</file>